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0" r:id="rId2"/>
    <p:sldId id="259" r:id="rId3"/>
    <p:sldId id="262" r:id="rId4"/>
    <p:sldId id="267" r:id="rId5"/>
    <p:sldId id="268" r:id="rId6"/>
    <p:sldId id="270" r:id="rId7"/>
    <p:sldId id="271" r:id="rId8"/>
    <p:sldId id="272" r:id="rId9"/>
    <p:sldId id="274" r:id="rId10"/>
    <p:sldId id="264" r:id="rId11"/>
    <p:sldId id="265" r:id="rId12"/>
    <p:sldId id="266" r:id="rId13"/>
    <p:sldId id="278" r:id="rId14"/>
    <p:sldId id="279" r:id="rId15"/>
    <p:sldId id="287" r:id="rId16"/>
    <p:sldId id="288" r:id="rId17"/>
    <p:sldId id="293" r:id="rId18"/>
    <p:sldId id="294" r:id="rId19"/>
    <p:sldId id="289" r:id="rId20"/>
    <p:sldId id="295" r:id="rId21"/>
    <p:sldId id="292"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6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List1!$B$1</c:f>
              <c:strCache>
                <c:ptCount val="1"/>
                <c:pt idx="0">
                  <c:v>No of courses introduced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6B-4240-8D7D-7ACEC7A486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6B-4240-8D7D-7ACEC7A486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6B-4240-8D7D-7ACEC7A486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76B-4240-8D7D-7ACEC7A4869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76B-4240-8D7D-7ACEC7A4869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76B-4240-8D7D-7ACEC7A4869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76B-4240-8D7D-7ACEC7A4869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76B-4240-8D7D-7ACEC7A4869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76B-4240-8D7D-7ACEC7A4869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76B-4240-8D7D-7ACEC7A4869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76B-4240-8D7D-7ACEC7A48699}"/>
              </c:ext>
            </c:extLst>
          </c:dPt>
          <c:cat>
            <c:strRef>
              <c:f>List1!$A$2:$A$12</c:f>
              <c:strCache>
                <c:ptCount val="11"/>
                <c:pt idx="0">
                  <c:v>PUT</c:v>
                </c:pt>
                <c:pt idx="1">
                  <c:v>AUT</c:v>
                </c:pt>
                <c:pt idx="2">
                  <c:v>UNIBL</c:v>
                </c:pt>
                <c:pt idx="3">
                  <c:v>UNIMO</c:v>
                </c:pt>
                <c:pt idx="4">
                  <c:v>UNSA</c:v>
                </c:pt>
                <c:pt idx="5">
                  <c:v>UNITZ</c:v>
                </c:pt>
                <c:pt idx="6">
                  <c:v>UBT</c:v>
                </c:pt>
                <c:pt idx="7">
                  <c:v>UCG</c:v>
                </c:pt>
                <c:pt idx="8">
                  <c:v>UNIBG</c:v>
                </c:pt>
                <c:pt idx="9">
                  <c:v>UNS</c:v>
                </c:pt>
                <c:pt idx="10">
                  <c:v>UNIPZ</c:v>
                </c:pt>
              </c:strCache>
            </c:strRef>
          </c:cat>
          <c:val>
            <c:numRef>
              <c:f>List1!$B$2:$B$12</c:f>
              <c:numCache>
                <c:formatCode>General</c:formatCode>
                <c:ptCount val="11"/>
                <c:pt idx="0">
                  <c:v>14</c:v>
                </c:pt>
                <c:pt idx="1">
                  <c:v>5</c:v>
                </c:pt>
                <c:pt idx="2">
                  <c:v>4</c:v>
                </c:pt>
                <c:pt idx="3">
                  <c:v>5</c:v>
                </c:pt>
                <c:pt idx="4">
                  <c:v>26</c:v>
                </c:pt>
                <c:pt idx="5">
                  <c:v>2</c:v>
                </c:pt>
                <c:pt idx="6">
                  <c:v>10</c:v>
                </c:pt>
                <c:pt idx="7">
                  <c:v>7</c:v>
                </c:pt>
                <c:pt idx="8">
                  <c:v>3</c:v>
                </c:pt>
                <c:pt idx="9">
                  <c:v>5</c:v>
                </c:pt>
                <c:pt idx="10">
                  <c:v>2</c:v>
                </c:pt>
              </c:numCache>
            </c:numRef>
          </c:val>
          <c:extLst>
            <c:ext xmlns:c16="http://schemas.microsoft.com/office/drawing/2014/chart" uri="{C3380CC4-5D6E-409C-BE32-E72D297353CC}">
              <c16:uniqueId val="{00000016-876B-4240-8D7D-7ACEC7A486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List1!$B$1</c:f>
              <c:strCache>
                <c:ptCount val="1"/>
                <c:pt idx="0">
                  <c:v>No. of given LLL courses</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92-4857-8431-CCCC5698E7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92-4857-8431-CCCC5698E7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92-4857-8431-CCCC5698E7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92-4857-8431-CCCC5698E72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692-4857-8431-CCCC5698E72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92-4857-8431-CCCC5698E72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692-4857-8431-CCCC5698E72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692-4857-8431-CCCC5698E72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692-4857-8431-CCCC5698E72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692-4857-8431-CCCC5698E72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692-4857-8431-CCCC5698E72B}"/>
              </c:ext>
            </c:extLst>
          </c:dPt>
          <c:cat>
            <c:strRef>
              <c:f>List1!$A$2:$A$12</c:f>
              <c:strCache>
                <c:ptCount val="11"/>
                <c:pt idx="0">
                  <c:v>PUT</c:v>
                </c:pt>
                <c:pt idx="1">
                  <c:v>AUT</c:v>
                </c:pt>
                <c:pt idx="2">
                  <c:v>UNIBL</c:v>
                </c:pt>
                <c:pt idx="3">
                  <c:v>UNIMO</c:v>
                </c:pt>
                <c:pt idx="4">
                  <c:v>UNSA</c:v>
                </c:pt>
                <c:pt idx="5">
                  <c:v>UNITZ</c:v>
                </c:pt>
                <c:pt idx="6">
                  <c:v>UBT</c:v>
                </c:pt>
                <c:pt idx="7">
                  <c:v>UCG</c:v>
                </c:pt>
                <c:pt idx="8">
                  <c:v>UNIBG</c:v>
                </c:pt>
                <c:pt idx="9">
                  <c:v>UNS</c:v>
                </c:pt>
                <c:pt idx="10">
                  <c:v>UNIPZ</c:v>
                </c:pt>
              </c:strCache>
            </c:strRef>
          </c:cat>
          <c:val>
            <c:numRef>
              <c:f>List1!$B$2:$B$12</c:f>
              <c:numCache>
                <c:formatCode>General</c:formatCode>
                <c:ptCount val="11"/>
                <c:pt idx="0">
                  <c:v>8</c:v>
                </c:pt>
                <c:pt idx="1">
                  <c:v>2</c:v>
                </c:pt>
                <c:pt idx="2">
                  <c:v>2</c:v>
                </c:pt>
                <c:pt idx="3">
                  <c:v>3</c:v>
                </c:pt>
                <c:pt idx="4">
                  <c:v>3</c:v>
                </c:pt>
                <c:pt idx="5">
                  <c:v>2</c:v>
                </c:pt>
                <c:pt idx="6">
                  <c:v>2</c:v>
                </c:pt>
                <c:pt idx="7">
                  <c:v>3</c:v>
                </c:pt>
                <c:pt idx="8">
                  <c:v>2</c:v>
                </c:pt>
                <c:pt idx="9">
                  <c:v>6</c:v>
                </c:pt>
                <c:pt idx="10">
                  <c:v>2</c:v>
                </c:pt>
              </c:numCache>
            </c:numRef>
          </c:val>
          <c:extLst>
            <c:ext xmlns:c16="http://schemas.microsoft.com/office/drawing/2014/chart" uri="{C3380CC4-5D6E-409C-BE32-E72D297353CC}">
              <c16:uniqueId val="{00000016-1692-4857-8431-CCCC5698E72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zaglavlja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BA" sz="1200" b="0" i="0" u="none" strike="noStrike" kern="1200" cap="none" spc="0" baseline="0">
              <a:solidFill>
                <a:srgbClr val="000000"/>
              </a:solidFill>
              <a:uFillTx/>
              <a:latin typeface="Calibri"/>
            </a:endParaRPr>
          </a:p>
        </p:txBody>
      </p:sp>
      <p:sp>
        <p:nvSpPr>
          <p:cNvPr id="3" name="Rezervirano mjesto datuma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23EA30-5660-44CD-8B35-A477323ABA63}" type="datetime1">
              <a:rPr lang="hr-BA"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3. 9. 2019.</a:t>
            </a:fld>
            <a:endParaRPr lang="hr-BA" sz="1200" b="0" i="0" u="none" strike="noStrike" kern="1200" cap="none" spc="0" baseline="0">
              <a:solidFill>
                <a:srgbClr val="000000"/>
              </a:solidFill>
              <a:uFillTx/>
              <a:latin typeface="Calibri"/>
            </a:endParaRPr>
          </a:p>
        </p:txBody>
      </p:sp>
      <p:sp>
        <p:nvSpPr>
          <p:cNvPr id="4" name="Rezervirano mjesto podnožja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BA" sz="1200" b="0" i="0" u="none" strike="noStrike" kern="1200" cap="none" spc="0" baseline="0">
              <a:solidFill>
                <a:srgbClr val="000000"/>
              </a:solidFill>
              <a:uFillTx/>
              <a:latin typeface="Calibri"/>
            </a:endParaRPr>
          </a:p>
        </p:txBody>
      </p:sp>
      <p:sp>
        <p:nvSpPr>
          <p:cNvPr id="5" name="Rezervirano mjesto broja slajda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5EA6D3-8556-4142-9962-884FB87581B6}" type="slidenum">
              <a:t>‹#›</a:t>
            </a:fld>
            <a:endParaRPr lang="hr-BA"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22214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zaglavlja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endParaRPr lang="hr-BA"/>
          </a:p>
        </p:txBody>
      </p:sp>
      <p:sp>
        <p:nvSpPr>
          <p:cNvPr id="3" name="Rezervirano mjesto datuma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fld id="{3D7B7B96-079C-4A34-A923-E050D999ED81}" type="datetime1">
              <a:rPr lang="hr-BA"/>
              <a:pPr lvl="0"/>
              <a:t>3. 9. 2019.</a:t>
            </a:fld>
            <a:endParaRPr lang="hr-BA"/>
          </a:p>
        </p:txBody>
      </p:sp>
      <p:sp>
        <p:nvSpPr>
          <p:cNvPr id="4" name="Rezervirano mjesto slike slajda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Rezervirano mjesto bilježaka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6" name="Rezervirano mjesto podnožja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endParaRPr lang="hr-BA"/>
          </a:p>
        </p:txBody>
      </p:sp>
      <p:sp>
        <p:nvSpPr>
          <p:cNvPr id="7" name="Rezervirano mjesto broja slajda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fld id="{6A14BD2E-6467-4853-A282-B99075E5CCC6}" type="slidenum">
              <a:t>‹#›</a:t>
            </a:fld>
            <a:endParaRPr lang="hr-BA"/>
          </a:p>
        </p:txBody>
      </p:sp>
    </p:spTree>
    <p:extLst>
      <p:ext uri="{BB962C8B-B14F-4D97-AF65-F5344CB8AC3E}">
        <p14:creationId xmlns:p14="http://schemas.microsoft.com/office/powerpoint/2010/main" val="251311605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txBox="1">
            <a:spLocks noGrp="1"/>
          </p:cNvSpPr>
          <p:nvPr>
            <p:ph type="ctrTitle"/>
          </p:nvPr>
        </p:nvSpPr>
        <p:spPr>
          <a:xfrm>
            <a:off x="1524003" y="3077696"/>
            <a:ext cx="9144000" cy="799907"/>
          </a:xfrm>
        </p:spPr>
        <p:txBody>
          <a:bodyPr anchor="b" anchorCtr="1"/>
          <a:lstStyle>
            <a:lvl1pPr algn="ctr">
              <a:defRPr sz="6000"/>
            </a:lvl1pPr>
          </a:lstStyle>
          <a:p>
            <a:pPr lvl="0"/>
            <a:r>
              <a:rPr lang="hr-HR"/>
              <a:t>Uredite stil naslova matrice</a:t>
            </a:r>
            <a:endParaRPr lang="hr-BA"/>
          </a:p>
        </p:txBody>
      </p:sp>
      <p:sp>
        <p:nvSpPr>
          <p:cNvPr id="3" name="Podnaslov 2"/>
          <p:cNvSpPr txBox="1">
            <a:spLocks noGrp="1"/>
          </p:cNvSpPr>
          <p:nvPr>
            <p:ph type="subTitle" idx="1"/>
          </p:nvPr>
        </p:nvSpPr>
        <p:spPr>
          <a:xfrm>
            <a:off x="1524003" y="4779385"/>
            <a:ext cx="9144000" cy="638662"/>
          </a:xfrm>
        </p:spPr>
        <p:txBody>
          <a:bodyPr anchorCtr="1"/>
          <a:lstStyle>
            <a:lvl1pPr marL="0" indent="0" algn="ctr">
              <a:buNone/>
              <a:defRPr sz="3600">
                <a:solidFill>
                  <a:srgbClr val="254275"/>
                </a:solidFill>
              </a:defRPr>
            </a:lvl1pPr>
          </a:lstStyle>
          <a:p>
            <a:pPr lvl="0"/>
            <a:r>
              <a:rPr lang="hr-HR"/>
              <a:t>Kliknite da biste uredili stil podnaslova matrice</a:t>
            </a:r>
            <a:endParaRPr lang="hr-BA"/>
          </a:p>
        </p:txBody>
      </p:sp>
      <p:sp>
        <p:nvSpPr>
          <p:cNvPr id="4" name="Rezervirano mjesto datuma 3"/>
          <p:cNvSpPr txBox="1">
            <a:spLocks noGrp="1"/>
          </p:cNvSpPr>
          <p:nvPr>
            <p:ph type="dt" sz="half" idx="7"/>
          </p:nvPr>
        </p:nvSpPr>
        <p:spPr/>
        <p:txBody>
          <a:bodyPr/>
          <a:lstStyle>
            <a:lvl1pPr>
              <a:defRPr/>
            </a:lvl1pPr>
          </a:lstStyle>
          <a:p>
            <a:pPr lvl="0"/>
            <a:fld id="{4D0EBD35-96FB-4C85-95CD-1E85289B65DF}" type="datetime1">
              <a:rPr lang="hr-HR"/>
              <a:pPr lvl="0"/>
              <a:t>3.9.2019.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C2FA2AA9-A90C-4E5B-AF8D-432D97ABE613}" type="slidenum">
              <a:t>‹#›</a:t>
            </a:fld>
            <a:endParaRPr lang="hr-BA"/>
          </a:p>
        </p:txBody>
      </p:sp>
      <p:pic>
        <p:nvPicPr>
          <p:cNvPr id="6" name="Slika 6"/>
          <p:cNvPicPr>
            <a:picLocks noChangeAspect="1"/>
          </p:cNvPicPr>
          <p:nvPr/>
        </p:nvPicPr>
        <p:blipFill>
          <a:blip r:embed="rId2"/>
          <a:stretch>
            <a:fillRect/>
          </a:stretch>
        </p:blipFill>
        <p:spPr>
          <a:xfrm>
            <a:off x="562456" y="234095"/>
            <a:ext cx="2340992" cy="1052474"/>
          </a:xfrm>
          <a:prstGeom prst="rect">
            <a:avLst/>
          </a:prstGeom>
          <a:noFill/>
          <a:ln cap="flat">
            <a:noFill/>
          </a:ln>
        </p:spPr>
      </p:pic>
      <p:pic>
        <p:nvPicPr>
          <p:cNvPr id="7" name="Slika 10"/>
          <p:cNvPicPr>
            <a:picLocks noChangeAspect="1"/>
          </p:cNvPicPr>
          <p:nvPr/>
        </p:nvPicPr>
        <p:blipFill>
          <a:blip r:embed="rId3"/>
          <a:stretch>
            <a:fillRect/>
          </a:stretch>
        </p:blipFill>
        <p:spPr>
          <a:xfrm>
            <a:off x="8930030" y="443237"/>
            <a:ext cx="3007443" cy="651473"/>
          </a:xfrm>
          <a:prstGeom prst="rect">
            <a:avLst/>
          </a:prstGeom>
          <a:noFill/>
          <a:ln cap="flat">
            <a:noFill/>
          </a:ln>
        </p:spPr>
      </p:pic>
      <p:sp>
        <p:nvSpPr>
          <p:cNvPr id="8" name="Pravokutnik 11"/>
          <p:cNvSpPr/>
          <p:nvPr/>
        </p:nvSpPr>
        <p:spPr>
          <a:xfrm>
            <a:off x="0" y="1541788"/>
            <a:ext cx="12191996" cy="436959"/>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spTree>
    <p:extLst>
      <p:ext uri="{BB962C8B-B14F-4D97-AF65-F5344CB8AC3E}">
        <p14:creationId xmlns:p14="http://schemas.microsoft.com/office/powerpoint/2010/main" val="10637967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okomitog teksta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lvl1pPr>
          </a:lstStyle>
          <a:p>
            <a:pPr lvl="0"/>
            <a:fld id="{BBA7C38A-FEFD-454B-AA37-D37BEBF18CA5}" type="datetime1">
              <a:rPr lang="hr-HR"/>
              <a:pPr lvl="0"/>
              <a:t>3.9.2019.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0C37C956-AE9D-45B0-BCF2-6BA34BF8AC5A}" type="slidenum">
              <a:t>‹#›</a:t>
            </a:fld>
            <a:endParaRPr lang="hr-BA"/>
          </a:p>
        </p:txBody>
      </p:sp>
      <p:sp>
        <p:nvSpPr>
          <p:cNvPr id="6" name="Pravokutnik 6"/>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30914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txBox="1">
            <a:spLocks noGrp="1"/>
          </p:cNvSpPr>
          <p:nvPr>
            <p:ph type="title" orient="vert"/>
          </p:nvPr>
        </p:nvSpPr>
        <p:spPr>
          <a:xfrm>
            <a:off x="8724903" y="365129"/>
            <a:ext cx="2628899" cy="5811834"/>
          </a:xfrm>
        </p:spPr>
        <p:txBody>
          <a:bodyPr vert="eaVert"/>
          <a:lstStyle>
            <a:lvl1pPr>
              <a:defRPr/>
            </a:lvl1pPr>
          </a:lstStyle>
          <a:p>
            <a:pPr lvl="0"/>
            <a:r>
              <a:rPr lang="hr-HR"/>
              <a:t>Uredite stil naslova matrice</a:t>
            </a:r>
            <a:endParaRPr lang="hr-BA"/>
          </a:p>
        </p:txBody>
      </p:sp>
      <p:sp>
        <p:nvSpPr>
          <p:cNvPr id="3" name="Rezervirano mjesto okomitog teksta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lvl1pPr>
          </a:lstStyle>
          <a:p>
            <a:pPr lvl="0"/>
            <a:fld id="{C394B4C5-D3C3-43AC-8EC9-51EFB2C5998C}" type="datetime1">
              <a:rPr lang="hr-HR"/>
              <a:pPr lvl="0"/>
              <a:t>3.9.2019.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54DE171B-87F9-449E-A75D-480BCF1C3E34}" type="slidenum">
              <a:t>‹#›</a:t>
            </a:fld>
            <a:endParaRPr lang="hr-BA"/>
          </a:p>
        </p:txBody>
      </p:sp>
      <p:sp>
        <p:nvSpPr>
          <p:cNvPr id="6" name="Pravokutnik 6"/>
          <p:cNvSpPr/>
          <p:nvPr/>
        </p:nvSpPr>
        <p:spPr>
          <a:xfrm>
            <a:off x="11427191" y="0"/>
            <a:ext cx="764805" cy="6858000"/>
          </a:xfrm>
          <a:prstGeom prst="rect">
            <a:avLst/>
          </a:prstGeom>
          <a:solidFill>
            <a:srgbClr val="254275"/>
          </a:solidFill>
          <a:ln cap="flat">
            <a:noFill/>
            <a:prstDash val="solid"/>
          </a:ln>
        </p:spPr>
        <p:txBody>
          <a:bodyPr vert="eaVert"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9615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txBox="1">
            <a:spLocks noGrp="1"/>
          </p:cNvSpPr>
          <p:nvPr>
            <p:ph type="title"/>
          </p:nvPr>
        </p:nvSpPr>
        <p:spPr>
          <a:xfrm>
            <a:off x="838203" y="637227"/>
            <a:ext cx="10515600" cy="678731"/>
          </a:xfrm>
        </p:spPr>
        <p:txBody>
          <a:bodyPr/>
          <a:lstStyle>
            <a:lvl1pPr>
              <a:defRPr/>
            </a:lvl1pPr>
          </a:lstStyle>
          <a:p>
            <a:pPr lvl="0"/>
            <a:r>
              <a:rPr lang="hr-HR"/>
              <a:t>Uredite stil naslova matrice</a:t>
            </a:r>
            <a:endParaRPr lang="hr-BA"/>
          </a:p>
        </p:txBody>
      </p:sp>
      <p:sp>
        <p:nvSpPr>
          <p:cNvPr id="3" name="Rezervirano mjesto sadržaja 2"/>
          <p:cNvSpPr txBox="1">
            <a:spLocks noGrp="1"/>
          </p:cNvSpPr>
          <p:nvPr>
            <p:ph idx="1"/>
          </p:nvPr>
        </p:nvSpPr>
        <p:spPr>
          <a:xfrm>
            <a:off x="838203" y="1706252"/>
            <a:ext cx="10515600" cy="4314541"/>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solidFill>
                  <a:srgbClr val="0070C0"/>
                </a:solidFill>
              </a:defRPr>
            </a:lvl1pPr>
          </a:lstStyle>
          <a:p>
            <a:pPr lvl="0"/>
            <a:fld id="{11E6757E-24CF-47A3-8E79-4DA9E9467775}" type="datetime1">
              <a:rPr lang="hr-HR"/>
              <a:pPr lvl="0"/>
              <a:t>3.9.2019.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5017CDAE-6F7F-4389-BB93-0924C5608D87}" type="slidenum">
              <a:t>‹#›</a:t>
            </a:fld>
            <a:endParaRPr lang="hr-BA"/>
          </a:p>
        </p:txBody>
      </p:sp>
      <p:sp>
        <p:nvSpPr>
          <p:cNvPr id="6" name="Pravokutnik 9"/>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7819492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txBox="1">
            <a:spLocks noGrp="1"/>
          </p:cNvSpPr>
          <p:nvPr>
            <p:ph type="title"/>
          </p:nvPr>
        </p:nvSpPr>
        <p:spPr>
          <a:xfrm>
            <a:off x="831847" y="1709735"/>
            <a:ext cx="10515600" cy="2852735"/>
          </a:xfrm>
        </p:spPr>
        <p:txBody>
          <a:bodyPr anchor="b"/>
          <a:lstStyle>
            <a:lvl1pPr>
              <a:defRPr sz="6000"/>
            </a:lvl1pPr>
          </a:lstStyle>
          <a:p>
            <a:pPr lvl="0"/>
            <a:r>
              <a:rPr lang="hr-HR"/>
              <a:t>Uredite stil naslova matrice</a:t>
            </a:r>
            <a:endParaRPr lang="hr-BA"/>
          </a:p>
        </p:txBody>
      </p:sp>
      <p:sp>
        <p:nvSpPr>
          <p:cNvPr id="3" name="Rezervirano mjesto teksta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hr-HR"/>
              <a:t>Uredite stilove teksta matrice</a:t>
            </a:r>
          </a:p>
        </p:txBody>
      </p:sp>
      <p:sp>
        <p:nvSpPr>
          <p:cNvPr id="4" name="Rezervirano mjesto datuma 3"/>
          <p:cNvSpPr txBox="1">
            <a:spLocks noGrp="1"/>
          </p:cNvSpPr>
          <p:nvPr>
            <p:ph type="dt" sz="half" idx="7"/>
          </p:nvPr>
        </p:nvSpPr>
        <p:spPr/>
        <p:txBody>
          <a:bodyPr/>
          <a:lstStyle>
            <a:lvl1pPr>
              <a:defRPr/>
            </a:lvl1pPr>
          </a:lstStyle>
          <a:p>
            <a:pPr lvl="0"/>
            <a:fld id="{245C30AA-6758-4F67-869A-766CEF03E2C3}" type="datetime1">
              <a:rPr lang="hr-HR"/>
              <a:pPr lvl="0"/>
              <a:t>3.9.2019.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B23B7181-9D49-401A-9C89-CCDE3B768E3D}" type="slidenum">
              <a:t>‹#›</a:t>
            </a:fld>
            <a:endParaRPr lang="hr-BA"/>
          </a:p>
        </p:txBody>
      </p:sp>
      <p:sp>
        <p:nvSpPr>
          <p:cNvPr id="6" name="Pravokutnik 6"/>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8945695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sadržaja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sadržaja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5" name="Rezervirano mjesto datuma 4"/>
          <p:cNvSpPr txBox="1">
            <a:spLocks noGrp="1"/>
          </p:cNvSpPr>
          <p:nvPr>
            <p:ph type="dt" sz="half" idx="7"/>
          </p:nvPr>
        </p:nvSpPr>
        <p:spPr/>
        <p:txBody>
          <a:bodyPr/>
          <a:lstStyle>
            <a:lvl1pPr>
              <a:defRPr/>
            </a:lvl1pPr>
          </a:lstStyle>
          <a:p>
            <a:pPr lvl="0"/>
            <a:fld id="{C9BCBA93-30FF-40BC-8C2F-5991AA5E1E9A}" type="datetime1">
              <a:rPr lang="hr-HR"/>
              <a:pPr lvl="0"/>
              <a:t>3.9.2019.</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3CC2B0B2-843F-41A2-B9BD-B527448D4010}"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9867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736265"/>
            <a:ext cx="10515600" cy="816495"/>
          </a:xfrm>
        </p:spPr>
        <p:txBody>
          <a:bodyPr/>
          <a:lstStyle>
            <a:lvl1pPr>
              <a:defRPr/>
            </a:lvl1pPr>
          </a:lstStyle>
          <a:p>
            <a:pPr lvl="0"/>
            <a:r>
              <a:rPr lang="hr-HR"/>
              <a:t>Uredite stil naslova matrice</a:t>
            </a:r>
            <a:endParaRPr lang="hr-BA"/>
          </a:p>
        </p:txBody>
      </p:sp>
      <p:sp>
        <p:nvSpPr>
          <p:cNvPr id="3" name="Rezervirano mjesto teksta 2"/>
          <p:cNvSpPr txBox="1">
            <a:spLocks noGrp="1"/>
          </p:cNvSpPr>
          <p:nvPr>
            <p:ph type="body" idx="1"/>
          </p:nvPr>
        </p:nvSpPr>
        <p:spPr>
          <a:xfrm>
            <a:off x="839784" y="1681160"/>
            <a:ext cx="5157782" cy="823910"/>
          </a:xfrm>
        </p:spPr>
        <p:txBody>
          <a:bodyPr anchor="b"/>
          <a:lstStyle>
            <a:lvl1pPr marL="0" indent="0">
              <a:buNone/>
              <a:defRPr sz="2400"/>
            </a:lvl1pPr>
          </a:lstStyle>
          <a:p>
            <a:pPr lvl="0"/>
            <a:r>
              <a:rPr lang="hr-HR"/>
              <a:t>Uredite stilove teksta matrice</a:t>
            </a:r>
          </a:p>
        </p:txBody>
      </p:sp>
      <p:sp>
        <p:nvSpPr>
          <p:cNvPr id="4" name="Rezervirano mjesto sadržaja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5" name="Rezervirano mjesto teksta 4"/>
          <p:cNvSpPr txBox="1">
            <a:spLocks noGrp="1"/>
          </p:cNvSpPr>
          <p:nvPr>
            <p:ph type="body" idx="3"/>
          </p:nvPr>
        </p:nvSpPr>
        <p:spPr>
          <a:xfrm>
            <a:off x="6172200" y="1681160"/>
            <a:ext cx="5183184" cy="823910"/>
          </a:xfrm>
        </p:spPr>
        <p:txBody>
          <a:bodyPr anchor="b"/>
          <a:lstStyle>
            <a:lvl1pPr marL="0" indent="0">
              <a:buNone/>
              <a:defRPr sz="2400"/>
            </a:lvl1pPr>
          </a:lstStyle>
          <a:p>
            <a:pPr lvl="0"/>
            <a:r>
              <a:rPr lang="hr-HR"/>
              <a:t>Uredite stilove teksta matrice</a:t>
            </a:r>
          </a:p>
        </p:txBody>
      </p:sp>
      <p:sp>
        <p:nvSpPr>
          <p:cNvPr id="6" name="Rezervirano mjesto sadržaja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7" name="Rezervirano mjesto datuma 6"/>
          <p:cNvSpPr txBox="1">
            <a:spLocks noGrp="1"/>
          </p:cNvSpPr>
          <p:nvPr>
            <p:ph type="dt" sz="half" idx="7"/>
          </p:nvPr>
        </p:nvSpPr>
        <p:spPr/>
        <p:txBody>
          <a:bodyPr/>
          <a:lstStyle>
            <a:lvl1pPr>
              <a:defRPr/>
            </a:lvl1pPr>
          </a:lstStyle>
          <a:p>
            <a:pPr lvl="0"/>
            <a:fld id="{25856B3D-36DB-4E48-B3C2-2A61D16BD60C}" type="datetime1">
              <a:rPr lang="hr-HR"/>
              <a:pPr lvl="0"/>
              <a:t>3.9.2019.</a:t>
            </a:fld>
            <a:endParaRPr lang="hr-BA"/>
          </a:p>
        </p:txBody>
      </p:sp>
      <p:sp>
        <p:nvSpPr>
          <p:cNvPr id="8" name="Rezervirano mjesto broja slajda 8"/>
          <p:cNvSpPr txBox="1">
            <a:spLocks noGrp="1"/>
          </p:cNvSpPr>
          <p:nvPr>
            <p:ph type="sldNum" sz="quarter" idx="8"/>
          </p:nvPr>
        </p:nvSpPr>
        <p:spPr/>
        <p:txBody>
          <a:bodyPr/>
          <a:lstStyle>
            <a:lvl1pPr>
              <a:defRPr/>
            </a:lvl1pPr>
          </a:lstStyle>
          <a:p>
            <a:pPr lvl="0"/>
            <a:fld id="{20A386AF-ABCD-467F-9D1B-65ADF431DEC1}" type="slidenum">
              <a:t>‹#›</a:t>
            </a:fld>
            <a:endParaRPr lang="hr-BA"/>
          </a:p>
        </p:txBody>
      </p:sp>
      <p:sp>
        <p:nvSpPr>
          <p:cNvPr id="9" name="Pravokutnik 9"/>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10"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11"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590510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datuma 2"/>
          <p:cNvSpPr txBox="1">
            <a:spLocks noGrp="1"/>
          </p:cNvSpPr>
          <p:nvPr>
            <p:ph type="dt" sz="half" idx="7"/>
          </p:nvPr>
        </p:nvSpPr>
        <p:spPr/>
        <p:txBody>
          <a:bodyPr/>
          <a:lstStyle>
            <a:lvl1pPr>
              <a:defRPr/>
            </a:lvl1pPr>
          </a:lstStyle>
          <a:p>
            <a:pPr lvl="0"/>
            <a:fld id="{FD5F70B2-22CD-4E36-9266-063FD482B7BA}" type="datetime1">
              <a:rPr lang="hr-HR"/>
              <a:pPr lvl="0"/>
              <a:t>3.9.2019.</a:t>
            </a:fld>
            <a:endParaRPr lang="hr-BA"/>
          </a:p>
        </p:txBody>
      </p:sp>
      <p:sp>
        <p:nvSpPr>
          <p:cNvPr id="4" name="Rezervirano mjesto broja slajda 4"/>
          <p:cNvSpPr txBox="1">
            <a:spLocks noGrp="1"/>
          </p:cNvSpPr>
          <p:nvPr>
            <p:ph type="sldNum" sz="quarter" idx="8"/>
          </p:nvPr>
        </p:nvSpPr>
        <p:spPr/>
        <p:txBody>
          <a:bodyPr/>
          <a:lstStyle>
            <a:lvl1pPr>
              <a:defRPr/>
            </a:lvl1pPr>
          </a:lstStyle>
          <a:p>
            <a:pPr lvl="0"/>
            <a:fld id="{968A88E1-6D65-4AAA-AF8D-30F348A5A4AC}" type="slidenum">
              <a:t>‹#›</a:t>
            </a:fld>
            <a:endParaRPr lang="hr-BA"/>
          </a:p>
        </p:txBody>
      </p:sp>
      <p:sp>
        <p:nvSpPr>
          <p:cNvPr id="5" name="Pravokutnik 5"/>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6"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7"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358700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txBox="1">
            <a:spLocks noGrp="1"/>
          </p:cNvSpPr>
          <p:nvPr>
            <p:ph type="dt" sz="half" idx="7"/>
          </p:nvPr>
        </p:nvSpPr>
        <p:spPr/>
        <p:txBody>
          <a:bodyPr/>
          <a:lstStyle>
            <a:lvl1pPr>
              <a:defRPr/>
            </a:lvl1pPr>
          </a:lstStyle>
          <a:p>
            <a:pPr lvl="0"/>
            <a:fld id="{5B8DF761-817A-4C75-8500-E148FCCDE0F9}" type="datetime1">
              <a:rPr lang="hr-HR"/>
              <a:pPr lvl="0"/>
              <a:t>3.9.2019.</a:t>
            </a:fld>
            <a:endParaRPr lang="hr-BA"/>
          </a:p>
        </p:txBody>
      </p:sp>
      <p:sp>
        <p:nvSpPr>
          <p:cNvPr id="3" name="Rezervirano mjesto broja slajda 3"/>
          <p:cNvSpPr txBox="1">
            <a:spLocks noGrp="1"/>
          </p:cNvSpPr>
          <p:nvPr>
            <p:ph type="sldNum" sz="quarter" idx="8"/>
          </p:nvPr>
        </p:nvSpPr>
        <p:spPr/>
        <p:txBody>
          <a:bodyPr/>
          <a:lstStyle>
            <a:lvl1pPr>
              <a:defRPr/>
            </a:lvl1pPr>
          </a:lstStyle>
          <a:p>
            <a:pPr lvl="0"/>
            <a:fld id="{AC5A2A29-1D70-421E-B3B6-A3D130005E4B}" type="slidenum">
              <a:t>‹#›</a:t>
            </a:fld>
            <a:endParaRPr lang="hr-BA"/>
          </a:p>
        </p:txBody>
      </p:sp>
      <p:sp>
        <p:nvSpPr>
          <p:cNvPr id="4" name="Pravokutnik 4"/>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5"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6"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9904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987423"/>
            <a:ext cx="3932240" cy="1069976"/>
          </a:xfrm>
        </p:spPr>
        <p:txBody>
          <a:bodyPr anchor="b"/>
          <a:lstStyle>
            <a:lvl1pPr>
              <a:defRPr sz="3200"/>
            </a:lvl1pPr>
          </a:lstStyle>
          <a:p>
            <a:pPr lvl="0"/>
            <a:r>
              <a:rPr lang="hr-HR"/>
              <a:t>Uredite stil naslova matrice</a:t>
            </a:r>
            <a:endParaRPr lang="hr-BA"/>
          </a:p>
        </p:txBody>
      </p:sp>
      <p:sp>
        <p:nvSpPr>
          <p:cNvPr id="3" name="Rezervirano mjesto sadržaja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teksta 3"/>
          <p:cNvSpPr txBox="1">
            <a:spLocks noGrp="1"/>
          </p:cNvSpPr>
          <p:nvPr>
            <p:ph type="body" idx="2"/>
          </p:nvPr>
        </p:nvSpPr>
        <p:spPr>
          <a:xfrm>
            <a:off x="839784" y="2057400"/>
            <a:ext cx="3932240" cy="3811584"/>
          </a:xfrm>
        </p:spPr>
        <p:txBody>
          <a:bodyPr/>
          <a:lstStyle>
            <a:lvl1pPr marL="0" indent="0">
              <a:buNone/>
              <a:defRPr sz="1600"/>
            </a:lvl1pPr>
          </a:lstStyle>
          <a:p>
            <a:pPr lvl="0"/>
            <a:r>
              <a:rPr lang="hr-HR"/>
              <a:t>Uredite stilove teksta matrice</a:t>
            </a:r>
          </a:p>
        </p:txBody>
      </p:sp>
      <p:sp>
        <p:nvSpPr>
          <p:cNvPr id="5" name="Rezervirano mjesto datuma 4"/>
          <p:cNvSpPr txBox="1">
            <a:spLocks noGrp="1"/>
          </p:cNvSpPr>
          <p:nvPr>
            <p:ph type="dt" sz="half" idx="7"/>
          </p:nvPr>
        </p:nvSpPr>
        <p:spPr/>
        <p:txBody>
          <a:bodyPr/>
          <a:lstStyle>
            <a:lvl1pPr>
              <a:defRPr/>
            </a:lvl1pPr>
          </a:lstStyle>
          <a:p>
            <a:pPr lvl="0"/>
            <a:fld id="{B19D931C-DB7C-4402-AA34-1E334F5951D1}" type="datetime1">
              <a:rPr lang="hr-HR"/>
              <a:pPr lvl="0"/>
              <a:t>3.9.2019.</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BCAE10B0-CF0A-4766-A80F-C587FEEA0DBE}"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35542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987423"/>
            <a:ext cx="3932240" cy="1069976"/>
          </a:xfrm>
        </p:spPr>
        <p:txBody>
          <a:bodyPr anchor="b"/>
          <a:lstStyle>
            <a:lvl1pPr>
              <a:defRPr sz="3200"/>
            </a:lvl1pPr>
          </a:lstStyle>
          <a:p>
            <a:pPr lvl="0"/>
            <a:r>
              <a:rPr lang="hr-HR"/>
              <a:t>Uredite stil naslova matrice</a:t>
            </a:r>
            <a:endParaRPr lang="hr-BA"/>
          </a:p>
        </p:txBody>
      </p:sp>
      <p:sp>
        <p:nvSpPr>
          <p:cNvPr id="3" name="Rezervirano mjesto slike 2"/>
          <p:cNvSpPr txBox="1">
            <a:spLocks noGrp="1"/>
          </p:cNvSpPr>
          <p:nvPr>
            <p:ph type="pic" idx="1"/>
          </p:nvPr>
        </p:nvSpPr>
        <p:spPr>
          <a:xfrm>
            <a:off x="5183184" y="987423"/>
            <a:ext cx="6172200" cy="4873623"/>
          </a:xfrm>
        </p:spPr>
        <p:txBody>
          <a:bodyPr/>
          <a:lstStyle>
            <a:lvl1pPr marL="0" indent="0">
              <a:buNone/>
              <a:defRPr sz="3200"/>
            </a:lvl1pPr>
          </a:lstStyle>
          <a:p>
            <a:pPr lvl="0"/>
            <a:r>
              <a:rPr lang="hr-HR"/>
              <a:t>Kliknite ikonu da biste dodali  sliku</a:t>
            </a:r>
            <a:endParaRPr lang="hr-BA"/>
          </a:p>
        </p:txBody>
      </p:sp>
      <p:sp>
        <p:nvSpPr>
          <p:cNvPr id="4" name="Rezervirano mjesto teksta 3"/>
          <p:cNvSpPr txBox="1">
            <a:spLocks noGrp="1"/>
          </p:cNvSpPr>
          <p:nvPr>
            <p:ph type="body" idx="2"/>
          </p:nvPr>
        </p:nvSpPr>
        <p:spPr>
          <a:xfrm>
            <a:off x="839784" y="2057400"/>
            <a:ext cx="3932240" cy="3811584"/>
          </a:xfrm>
        </p:spPr>
        <p:txBody>
          <a:bodyPr/>
          <a:lstStyle>
            <a:lvl1pPr marL="0" indent="0">
              <a:buNone/>
              <a:defRPr sz="1600"/>
            </a:lvl1pPr>
          </a:lstStyle>
          <a:p>
            <a:pPr lvl="0"/>
            <a:r>
              <a:rPr lang="hr-HR"/>
              <a:t>Uredite stilove teksta matrice</a:t>
            </a:r>
          </a:p>
        </p:txBody>
      </p:sp>
      <p:sp>
        <p:nvSpPr>
          <p:cNvPr id="5" name="Rezervirano mjesto datuma 4"/>
          <p:cNvSpPr txBox="1">
            <a:spLocks noGrp="1"/>
          </p:cNvSpPr>
          <p:nvPr>
            <p:ph type="dt" sz="half" idx="7"/>
          </p:nvPr>
        </p:nvSpPr>
        <p:spPr/>
        <p:txBody>
          <a:bodyPr/>
          <a:lstStyle>
            <a:lvl1pPr>
              <a:defRPr/>
            </a:lvl1pPr>
          </a:lstStyle>
          <a:p>
            <a:pPr lvl="0"/>
            <a:fld id="{F3B967A6-ED7A-4D7C-A6FA-41775653F64D}" type="datetime1">
              <a:rPr lang="hr-HR"/>
              <a:pPr lvl="0"/>
              <a:t>3.9.2019.</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9189EFAD-C7E5-408D-94F7-B3EC36CA419C}"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11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naslova 1"/>
          <p:cNvSpPr txBox="1">
            <a:spLocks noGrp="1"/>
          </p:cNvSpPr>
          <p:nvPr>
            <p:ph type="title"/>
          </p:nvPr>
        </p:nvSpPr>
        <p:spPr>
          <a:xfrm>
            <a:off x="838203" y="853848"/>
            <a:ext cx="10515600" cy="860358"/>
          </a:xfrm>
          <a:prstGeom prst="rect">
            <a:avLst/>
          </a:prstGeom>
          <a:noFill/>
          <a:ln>
            <a:noFill/>
          </a:ln>
        </p:spPr>
        <p:txBody>
          <a:bodyPr vert="horz" wrap="square" lIns="91440" tIns="45720" rIns="91440" bIns="45720" anchor="ctr" anchorCtr="0" compatLnSpc="1">
            <a:normAutofit/>
          </a:bodyPr>
          <a:lstStyle/>
          <a:p>
            <a:pPr lvl="0"/>
            <a:r>
              <a:rPr lang="hr-HR"/>
              <a:t>Uredite stil naslova matrice</a:t>
            </a:r>
            <a:endParaRPr lang="hr-BA"/>
          </a:p>
        </p:txBody>
      </p:sp>
      <p:sp>
        <p:nvSpPr>
          <p:cNvPr id="3" name="Rezervirano mjesto teksta 2"/>
          <p:cNvSpPr txBox="1">
            <a:spLocks noGrp="1"/>
          </p:cNvSpPr>
          <p:nvPr>
            <p:ph type="body" idx="1"/>
          </p:nvPr>
        </p:nvSpPr>
        <p:spPr>
          <a:xfrm>
            <a:off x="838203" y="2063124"/>
            <a:ext cx="10515600" cy="4017041"/>
          </a:xfrm>
          <a:prstGeom prst="rect">
            <a:avLst/>
          </a:prstGeom>
          <a:noFill/>
          <a:ln>
            <a:noFill/>
          </a:ln>
        </p:spPr>
        <p:txBody>
          <a:bodyPr vert="horz" wrap="square" lIns="91440" tIns="45720" rIns="91440" bIns="45720" anchor="t" anchorCtr="0" compatLnSpc="1">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898989"/>
                </a:solidFill>
                <a:uFillTx/>
                <a:latin typeface="Calibri"/>
              </a:defRPr>
            </a:lvl1pPr>
          </a:lstStyle>
          <a:p>
            <a:pPr lvl="0"/>
            <a:fld id="{CABE1000-BC1C-40E7-85FA-EEC7683E84B7}" type="datetime1">
              <a:rPr lang="hr-HR"/>
              <a:pPr lvl="0"/>
              <a:t>3.9.2019.</a:t>
            </a:fld>
            <a:endParaRPr lang="hr-BA"/>
          </a:p>
        </p:txBody>
      </p:sp>
      <p:sp>
        <p:nvSpPr>
          <p:cNvPr id="5" name="Rezervirano mjesto broja slajda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898989"/>
                </a:solidFill>
                <a:uFillTx/>
                <a:latin typeface="Calibri"/>
              </a:defRPr>
            </a:lvl1pPr>
          </a:lstStyle>
          <a:p>
            <a:pPr lvl="0"/>
            <a:fld id="{A1E6F379-88A7-465B-A7A5-257173C085C6}" type="slidenum">
              <a:t>‹#›</a:t>
            </a:fld>
            <a:endParaRPr lang="hr-B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hr-HR" sz="4400" b="1" i="0" u="none" strike="noStrike" kern="1200" cap="none" spc="0" baseline="0">
          <a:solidFill>
            <a:srgbClr val="254275"/>
          </a:solidFill>
          <a:uFillTx/>
          <a:latin typeface="Calibr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hr-HR" sz="2800" b="1" i="0" u="none" strike="noStrike" kern="1200" cap="none" spc="0" baseline="0">
          <a:solidFill>
            <a:srgbClr val="0070C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hr-HR" sz="2400" b="0" i="0" u="none" strike="noStrike" kern="1200" cap="none" spc="0" baseline="0">
          <a:solidFill>
            <a:srgbClr val="0070C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hr-HR" sz="2000" b="0" i="0" u="none" strike="noStrike" kern="1200" cap="none" spc="0" baseline="0">
          <a:solidFill>
            <a:srgbClr val="0070C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bestsdi.eu/528-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c.europa.eu/programmes/erasmus-pl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hyperlink" Target="http://bestsdi.eu/528-2/"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mailto:info@bestsdi.eu" TargetMode="External"/><Relationship Id="rId4" Type="http://schemas.openxmlformats.org/officeDocument/2006/relationships/hyperlink" Target="http://www.bestsdi.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90005" y="3029046"/>
            <a:ext cx="11633859" cy="799907"/>
          </a:xfrm>
        </p:spPr>
        <p:txBody>
          <a:bodyPr>
            <a:noAutofit/>
          </a:bodyPr>
          <a:lstStyle/>
          <a:p>
            <a:r>
              <a:rPr lang="en-GB" sz="4400" dirty="0"/>
              <a:t>BESTSDI project – overview and outcomes</a:t>
            </a:r>
          </a:p>
        </p:txBody>
      </p:sp>
      <p:pic>
        <p:nvPicPr>
          <p:cNvPr id="5" name="Slika 4">
            <a:hlinkClick r:id="rId2"/>
            <a:extLst>
              <a:ext uri="{FF2B5EF4-FFF2-40B4-BE49-F238E27FC236}">
                <a16:creationId xmlns:a16="http://schemas.microsoft.com/office/drawing/2014/main" id="{C97D0983-64B0-47F6-A12B-2A11BC61997B}"/>
              </a:ext>
            </a:extLst>
          </p:cNvPr>
          <p:cNvPicPr>
            <a:picLocks noChangeAspect="1"/>
          </p:cNvPicPr>
          <p:nvPr/>
        </p:nvPicPr>
        <p:blipFill rotWithShape="1">
          <a:blip r:embed="rId3">
            <a:extLst>
              <a:ext uri="{28A0092B-C50C-407E-A947-70E740481C1C}">
                <a14:useLocalDpi xmlns:a14="http://schemas.microsoft.com/office/drawing/2010/main" val="0"/>
              </a:ext>
            </a:extLst>
          </a:blip>
          <a:srcRect l="10613" t="9937" r="10796" b="8183"/>
          <a:stretch/>
        </p:blipFill>
        <p:spPr>
          <a:xfrm>
            <a:off x="651160" y="4476735"/>
            <a:ext cx="3398326" cy="2005707"/>
          </a:xfrm>
          <a:prstGeom prst="rect">
            <a:avLst/>
          </a:prstGeom>
          <a:ln>
            <a:noFill/>
          </a:ln>
          <a:effectLst>
            <a:softEdge rad="112500"/>
          </a:effectLst>
        </p:spPr>
      </p:pic>
      <p:sp>
        <p:nvSpPr>
          <p:cNvPr id="6" name="TekstniOkvir 5">
            <a:extLst>
              <a:ext uri="{FF2B5EF4-FFF2-40B4-BE49-F238E27FC236}">
                <a16:creationId xmlns:a16="http://schemas.microsoft.com/office/drawing/2014/main" id="{9799DEE9-99D1-4F61-B93B-4B53DD399D47}"/>
              </a:ext>
            </a:extLst>
          </p:cNvPr>
          <p:cNvSpPr txBox="1"/>
          <p:nvPr/>
        </p:nvSpPr>
        <p:spPr>
          <a:xfrm>
            <a:off x="7540831" y="5612748"/>
            <a:ext cx="4156364" cy="646331"/>
          </a:xfrm>
          <a:prstGeom prst="rect">
            <a:avLst/>
          </a:prstGeom>
          <a:noFill/>
        </p:spPr>
        <p:txBody>
          <a:bodyPr wrap="square" rtlCol="0">
            <a:spAutoFit/>
          </a:bodyPr>
          <a:lstStyle/>
          <a:p>
            <a:r>
              <a:rPr lang="hr-HR" b="1" dirty="0">
                <a:solidFill>
                  <a:schemeClr val="accent5">
                    <a:lumMod val="50000"/>
                  </a:schemeClr>
                </a:solidFill>
              </a:rPr>
              <a:t>Željko Bačić</a:t>
            </a:r>
          </a:p>
          <a:p>
            <a:r>
              <a:rPr lang="hr-HR" b="1" dirty="0">
                <a:solidFill>
                  <a:schemeClr val="accent5">
                    <a:lumMod val="50000"/>
                  </a:schemeClr>
                </a:solidFill>
              </a:rPr>
              <a:t>University of Zagreb </a:t>
            </a:r>
            <a:r>
              <a:rPr lang="hr-HR" b="1" dirty="0" err="1">
                <a:solidFill>
                  <a:schemeClr val="accent5">
                    <a:lumMod val="50000"/>
                  </a:schemeClr>
                </a:solidFill>
              </a:rPr>
              <a:t>Faculty</a:t>
            </a:r>
            <a:r>
              <a:rPr lang="hr-HR" b="1" dirty="0">
                <a:solidFill>
                  <a:schemeClr val="accent5">
                    <a:lumMod val="50000"/>
                  </a:schemeClr>
                </a:solidFill>
              </a:rPr>
              <a:t> of </a:t>
            </a:r>
            <a:r>
              <a:rPr lang="hr-HR" b="1" dirty="0" err="1">
                <a:solidFill>
                  <a:schemeClr val="accent5">
                    <a:lumMod val="50000"/>
                  </a:schemeClr>
                </a:solidFill>
              </a:rPr>
              <a:t>Geodesy</a:t>
            </a:r>
            <a:endParaRPr lang="en-GB" b="1" dirty="0">
              <a:solidFill>
                <a:schemeClr val="accent5">
                  <a:lumMod val="50000"/>
                </a:schemeClr>
              </a:solidFill>
            </a:endParaRPr>
          </a:p>
        </p:txBody>
      </p:sp>
    </p:spTree>
    <p:extLst>
      <p:ext uri="{BB962C8B-B14F-4D97-AF65-F5344CB8AC3E}">
        <p14:creationId xmlns:p14="http://schemas.microsoft.com/office/powerpoint/2010/main" val="792605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E3CE-CF62-412E-8C19-C155092C80C4}"/>
              </a:ext>
            </a:extLst>
          </p:cNvPr>
          <p:cNvSpPr txBox="1">
            <a:spLocks noGrp="1"/>
          </p:cNvSpPr>
          <p:nvPr>
            <p:ph type="title"/>
          </p:nvPr>
        </p:nvSpPr>
        <p:spPr/>
        <p:txBody>
          <a:bodyPr>
            <a:normAutofit fontScale="90000"/>
          </a:bodyPr>
          <a:lstStyle/>
          <a:p>
            <a:pPr lvl="0"/>
            <a:r>
              <a:rPr lang="hr-HR"/>
              <a:t>BESTSDI objectives</a:t>
            </a:r>
          </a:p>
        </p:txBody>
      </p:sp>
      <p:sp>
        <p:nvSpPr>
          <p:cNvPr id="3" name="Content Placeholder 2">
            <a:extLst>
              <a:ext uri="{FF2B5EF4-FFF2-40B4-BE49-F238E27FC236}">
                <a16:creationId xmlns:a16="http://schemas.microsoft.com/office/drawing/2014/main" id="{CE4E0E5B-5F90-4035-B448-3A7AF1534A64}"/>
              </a:ext>
            </a:extLst>
          </p:cNvPr>
          <p:cNvSpPr txBox="1">
            <a:spLocks noGrp="1"/>
          </p:cNvSpPr>
          <p:nvPr>
            <p:ph idx="1"/>
          </p:nvPr>
        </p:nvSpPr>
        <p:spPr/>
        <p:txBody>
          <a:bodyPr/>
          <a:lstStyle/>
          <a:p>
            <a:pPr lvl="0"/>
            <a:r>
              <a:rPr lang="en-GB" dirty="0"/>
              <a:t>The wider objectives of the BESTSDI project is to improve the quality of higher education in Geographical Science and Technology field, SDI enhance its relevance for the labour market and society </a:t>
            </a:r>
            <a:r>
              <a:rPr lang="en-US" dirty="0"/>
              <a:t>aiming</a:t>
            </a:r>
            <a:r>
              <a:rPr lang="en-GB" dirty="0"/>
              <a:t> to improve the level of competences and skills in HEI's by developing new and innovative education programmes within the field of SDI. </a:t>
            </a:r>
            <a:endParaRPr lang="hr-HR" dirty="0"/>
          </a:p>
          <a:p>
            <a:pPr lvl="0"/>
            <a:r>
              <a:rPr lang="en-GB" dirty="0"/>
              <a:t>These wider objectives are fully compliant with the priorities of the Capacity Building projects within the Erasmus+ program.</a:t>
            </a: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241F-0D34-4672-9160-E063E5E02582}"/>
              </a:ext>
            </a:extLst>
          </p:cNvPr>
          <p:cNvSpPr txBox="1">
            <a:spLocks noGrp="1"/>
          </p:cNvSpPr>
          <p:nvPr>
            <p:ph type="title"/>
          </p:nvPr>
        </p:nvSpPr>
        <p:spPr/>
        <p:txBody>
          <a:bodyPr>
            <a:normAutofit fontScale="90000"/>
          </a:bodyPr>
          <a:lstStyle/>
          <a:p>
            <a:pPr lvl="0"/>
            <a:r>
              <a:rPr lang="hr-HR"/>
              <a:t>BESTSDI objectives</a:t>
            </a:r>
          </a:p>
        </p:txBody>
      </p:sp>
      <p:sp>
        <p:nvSpPr>
          <p:cNvPr id="3" name="Content Placeholder 2">
            <a:extLst>
              <a:ext uri="{FF2B5EF4-FFF2-40B4-BE49-F238E27FC236}">
                <a16:creationId xmlns:a16="http://schemas.microsoft.com/office/drawing/2014/main" id="{316CA920-7D88-4C1A-B7C1-D77A8C36C4D8}"/>
              </a:ext>
            </a:extLst>
          </p:cNvPr>
          <p:cNvSpPr txBox="1">
            <a:spLocks noGrp="1"/>
          </p:cNvSpPr>
          <p:nvPr>
            <p:ph idx="1"/>
          </p:nvPr>
        </p:nvSpPr>
        <p:spPr/>
        <p:txBody>
          <a:bodyPr>
            <a:normAutofit lnSpcReduction="10000"/>
          </a:bodyPr>
          <a:lstStyle/>
          <a:p>
            <a:pPr lvl="0"/>
            <a:r>
              <a:rPr lang="en-GB" dirty="0"/>
              <a:t>The specific project objectives are to develop, test and adapt new curricula, courses, learning material and tools within the field of SDI. </a:t>
            </a:r>
            <a:endParaRPr lang="hr-HR" dirty="0"/>
          </a:p>
          <a:p>
            <a:pPr lvl="0"/>
            <a:r>
              <a:rPr lang="en-GB" dirty="0"/>
              <a:t>In doing so, existing undergraduate and graduate curricula’s in the academic institutions in the WB region will be </a:t>
            </a:r>
            <a:r>
              <a:rPr lang="en-GB" dirty="0" err="1"/>
              <a:t>lifte</a:t>
            </a:r>
            <a:r>
              <a:rPr lang="hr-HR" dirty="0"/>
              <a:t>d</a:t>
            </a:r>
            <a:r>
              <a:rPr lang="en-GB" dirty="0"/>
              <a:t> to higher levels, recognising the </a:t>
            </a:r>
            <a:r>
              <a:rPr lang="hr-HR" dirty="0"/>
              <a:t>role </a:t>
            </a:r>
            <a:r>
              <a:rPr lang="en-GB" dirty="0"/>
              <a:t>of spatial data for modern society and its development. </a:t>
            </a:r>
            <a:endParaRPr lang="hr-HR" dirty="0"/>
          </a:p>
          <a:p>
            <a:pPr lvl="0"/>
            <a:r>
              <a:rPr lang="en-GB" dirty="0"/>
              <a:t>By the incorporation of SDI concept and other modern concepts based on spatial data and information, the students of the new courses will have the ability to provide efficiently spatial data and services to SDI users. </a:t>
            </a:r>
            <a:r>
              <a:rPr lang="hr-HR" dirty="0"/>
              <a:t> </a:t>
            </a:r>
          </a:p>
          <a:p>
            <a:pPr lvl="0"/>
            <a:endParaRPr lang="hr-H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FEC5-9C52-4F8E-9D47-3CA01648D1D7}"/>
              </a:ext>
            </a:extLst>
          </p:cNvPr>
          <p:cNvSpPr txBox="1">
            <a:spLocks noGrp="1"/>
          </p:cNvSpPr>
          <p:nvPr>
            <p:ph type="title"/>
          </p:nvPr>
        </p:nvSpPr>
        <p:spPr/>
        <p:txBody>
          <a:bodyPr>
            <a:normAutofit fontScale="90000"/>
          </a:bodyPr>
          <a:lstStyle/>
          <a:p>
            <a:pPr lvl="0"/>
            <a:r>
              <a:rPr lang="hr-HR"/>
              <a:t>BESTSDI objectives</a:t>
            </a:r>
          </a:p>
        </p:txBody>
      </p:sp>
      <p:sp>
        <p:nvSpPr>
          <p:cNvPr id="3" name="Content Placeholder 2">
            <a:extLst>
              <a:ext uri="{FF2B5EF4-FFF2-40B4-BE49-F238E27FC236}">
                <a16:creationId xmlns:a16="http://schemas.microsoft.com/office/drawing/2014/main" id="{5C2F4648-72FE-42F8-B841-EF168714D989}"/>
              </a:ext>
            </a:extLst>
          </p:cNvPr>
          <p:cNvSpPr txBox="1">
            <a:spLocks noGrp="1"/>
          </p:cNvSpPr>
          <p:nvPr>
            <p:ph idx="1"/>
          </p:nvPr>
        </p:nvSpPr>
        <p:spPr/>
        <p:txBody>
          <a:bodyPr/>
          <a:lstStyle/>
          <a:p>
            <a:pPr lvl="0"/>
            <a:r>
              <a:rPr lang="en-GB" dirty="0"/>
              <a:t>In parallel, the project </a:t>
            </a:r>
            <a:r>
              <a:rPr lang="hr-HR" dirty="0" err="1"/>
              <a:t>is</a:t>
            </a:r>
            <a:r>
              <a:rPr lang="hr-HR" dirty="0"/>
              <a:t> </a:t>
            </a:r>
            <a:r>
              <a:rPr lang="en-GB" dirty="0"/>
              <a:t>also </a:t>
            </a:r>
            <a:r>
              <a:rPr lang="hr-HR" dirty="0" err="1"/>
              <a:t>promoting</a:t>
            </a:r>
            <a:r>
              <a:rPr lang="en-GB" dirty="0"/>
              <a:t> SDI and related concepts </a:t>
            </a:r>
            <a:r>
              <a:rPr lang="hr-HR" dirty="0" err="1"/>
              <a:t>among</a:t>
            </a:r>
            <a:r>
              <a:rPr lang="hr-HR" dirty="0"/>
              <a:t> </a:t>
            </a:r>
            <a:r>
              <a:rPr lang="hr-HR" dirty="0" err="1"/>
              <a:t>the</a:t>
            </a:r>
            <a:r>
              <a:rPr lang="hr-HR" dirty="0"/>
              <a:t> </a:t>
            </a:r>
            <a:r>
              <a:rPr lang="hr-HR" dirty="0" err="1"/>
              <a:t>bright</a:t>
            </a:r>
            <a:r>
              <a:rPr lang="hr-HR" dirty="0"/>
              <a:t> </a:t>
            </a:r>
            <a:r>
              <a:rPr lang="hr-HR" dirty="0" err="1"/>
              <a:t>spectrum</a:t>
            </a:r>
            <a:r>
              <a:rPr lang="hr-HR" dirty="0"/>
              <a:t> of </a:t>
            </a:r>
            <a:r>
              <a:rPr lang="hr-HR" dirty="0" err="1"/>
              <a:t>professionals</a:t>
            </a:r>
            <a:r>
              <a:rPr lang="hr-HR" dirty="0"/>
              <a:t>, </a:t>
            </a:r>
            <a:r>
              <a:rPr lang="hr-HR" dirty="0" err="1"/>
              <a:t>teachers</a:t>
            </a:r>
            <a:r>
              <a:rPr lang="hr-HR" dirty="0"/>
              <a:t> and </a:t>
            </a:r>
            <a:r>
              <a:rPr lang="hr-HR" dirty="0" err="1"/>
              <a:t>students</a:t>
            </a:r>
            <a:r>
              <a:rPr lang="hr-HR" dirty="0"/>
              <a:t> </a:t>
            </a:r>
            <a:r>
              <a:rPr lang="en-GB" dirty="0"/>
              <a:t>raising awareness about the relevancy of SDI and </a:t>
            </a:r>
            <a:r>
              <a:rPr lang="hr-HR" dirty="0" err="1"/>
              <a:t>cooperation</a:t>
            </a:r>
            <a:r>
              <a:rPr lang="hr-HR" dirty="0"/>
              <a:t> </a:t>
            </a:r>
            <a:r>
              <a:rPr lang="hr-HR" dirty="0" err="1"/>
              <a:t>necessity</a:t>
            </a:r>
            <a:r>
              <a:rPr lang="hr-HR" dirty="0"/>
              <a:t> </a:t>
            </a:r>
            <a:r>
              <a:rPr lang="hr-HR" dirty="0" err="1"/>
              <a:t>between</a:t>
            </a:r>
            <a:r>
              <a:rPr lang="hr-HR" dirty="0"/>
              <a:t> </a:t>
            </a:r>
            <a:r>
              <a:rPr lang="hr-HR" dirty="0" err="1"/>
              <a:t>key</a:t>
            </a:r>
            <a:r>
              <a:rPr lang="hr-HR" dirty="0"/>
              <a:t> </a:t>
            </a:r>
            <a:r>
              <a:rPr lang="hr-HR" dirty="0" err="1"/>
              <a:t>stakeolder</a:t>
            </a:r>
            <a:r>
              <a:rPr lang="hr-HR" dirty="0"/>
              <a:t> </a:t>
            </a:r>
            <a:r>
              <a:rPr lang="hr-HR" dirty="0" err="1"/>
              <a:t>groups</a:t>
            </a:r>
            <a:r>
              <a:rPr lang="hr-HR" dirty="0"/>
              <a:t> (</a:t>
            </a:r>
            <a:r>
              <a:rPr lang="hr-HR" dirty="0" err="1"/>
              <a:t>academia-business-public</a:t>
            </a:r>
            <a:r>
              <a:rPr lang="hr-HR" dirty="0"/>
              <a:t> </a:t>
            </a:r>
            <a:r>
              <a:rPr lang="hr-HR" dirty="0" err="1"/>
              <a:t>sector</a:t>
            </a:r>
            <a:r>
              <a:rPr lang="hr-HR" dirty="0"/>
              <a:t>).</a:t>
            </a:r>
          </a:p>
          <a:p>
            <a:pPr lvl="0"/>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678D-EC8D-4F30-838C-02F35ADB1507}"/>
              </a:ext>
            </a:extLst>
          </p:cNvPr>
          <p:cNvSpPr txBox="1">
            <a:spLocks noGrp="1"/>
          </p:cNvSpPr>
          <p:nvPr>
            <p:ph type="title"/>
          </p:nvPr>
        </p:nvSpPr>
        <p:spPr/>
        <p:txBody>
          <a:bodyPr>
            <a:normAutofit fontScale="90000"/>
          </a:bodyPr>
          <a:lstStyle/>
          <a:p>
            <a:pPr lvl="0"/>
            <a:r>
              <a:rPr lang="hr-HR"/>
              <a:t>BESTSDI management organigram</a:t>
            </a:r>
          </a:p>
        </p:txBody>
      </p:sp>
      <p:pic>
        <p:nvPicPr>
          <p:cNvPr id="3" name="Picture 3">
            <a:extLst>
              <a:ext uri="{FF2B5EF4-FFF2-40B4-BE49-F238E27FC236}">
                <a16:creationId xmlns:a16="http://schemas.microsoft.com/office/drawing/2014/main" id="{3CE46CAD-342B-4320-9724-CF4D64630CDA}"/>
              </a:ext>
            </a:extLst>
          </p:cNvPr>
          <p:cNvPicPr>
            <a:picLocks noChangeAspect="1"/>
          </p:cNvPicPr>
          <p:nvPr/>
        </p:nvPicPr>
        <p:blipFill>
          <a:blip r:embed="rId2"/>
          <a:stretch>
            <a:fillRect/>
          </a:stretch>
        </p:blipFill>
        <p:spPr>
          <a:xfrm>
            <a:off x="768096" y="1749548"/>
            <a:ext cx="10661904" cy="41269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E633-06D4-458F-BA64-9999EF834F2B}"/>
              </a:ext>
            </a:extLst>
          </p:cNvPr>
          <p:cNvSpPr txBox="1">
            <a:spLocks noGrp="1"/>
          </p:cNvSpPr>
          <p:nvPr>
            <p:ph type="title"/>
          </p:nvPr>
        </p:nvSpPr>
        <p:spPr/>
        <p:txBody>
          <a:bodyPr>
            <a:normAutofit fontScale="90000"/>
          </a:bodyPr>
          <a:lstStyle/>
          <a:p>
            <a:pPr lvl="0"/>
            <a:r>
              <a:rPr lang="hr-HR" dirty="0"/>
              <a:t>BESTSDI </a:t>
            </a:r>
            <a:r>
              <a:rPr lang="hr-HR" dirty="0" err="1"/>
              <a:t>project</a:t>
            </a:r>
            <a:r>
              <a:rPr lang="hr-HR" dirty="0"/>
              <a:t> </a:t>
            </a:r>
            <a:r>
              <a:rPr lang="hr-HR" dirty="0" err="1"/>
              <a:t>activities</a:t>
            </a:r>
            <a:endParaRPr lang="hr-HR" dirty="0"/>
          </a:p>
        </p:txBody>
      </p:sp>
      <p:sp>
        <p:nvSpPr>
          <p:cNvPr id="3" name="Content Placeholder 2">
            <a:extLst>
              <a:ext uri="{FF2B5EF4-FFF2-40B4-BE49-F238E27FC236}">
                <a16:creationId xmlns:a16="http://schemas.microsoft.com/office/drawing/2014/main" id="{A833A9D0-D18A-438B-B924-41458E7FF505}"/>
              </a:ext>
            </a:extLst>
          </p:cNvPr>
          <p:cNvSpPr txBox="1">
            <a:spLocks noGrp="1"/>
          </p:cNvSpPr>
          <p:nvPr>
            <p:ph idx="1"/>
          </p:nvPr>
        </p:nvSpPr>
        <p:spPr/>
        <p:txBody>
          <a:bodyPr/>
          <a:lstStyle/>
          <a:p>
            <a:pPr lvl="0"/>
            <a:r>
              <a:rPr lang="hr-HR"/>
              <a:t>Work packages:</a:t>
            </a:r>
          </a:p>
          <a:p>
            <a:pPr lvl="0"/>
            <a:r>
              <a:rPr lang="hr-HR"/>
              <a:t>WP1 – Preparation – Specification of the core curriculum</a:t>
            </a:r>
          </a:p>
          <a:p>
            <a:pPr lvl="0"/>
            <a:r>
              <a:rPr lang="hr-HR"/>
              <a:t>WP2a – Development – Development of curriculum</a:t>
            </a:r>
          </a:p>
          <a:p>
            <a:pPr lvl="0"/>
            <a:r>
              <a:rPr lang="hr-HR"/>
              <a:t>WP2b – Development – Implementation f curriculum</a:t>
            </a:r>
          </a:p>
          <a:p>
            <a:pPr lvl="0"/>
            <a:r>
              <a:rPr lang="hr-HR"/>
              <a:t>WP3 – Quality Plan</a:t>
            </a:r>
          </a:p>
          <a:p>
            <a:pPr lvl="0"/>
            <a:r>
              <a:rPr lang="hr-HR"/>
              <a:t>WP4 – Dissemination &amp; Expoitation</a:t>
            </a:r>
          </a:p>
          <a:p>
            <a:pPr lvl="0"/>
            <a:r>
              <a:rPr lang="hr-HR"/>
              <a:t>WP5 - Management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E9F3-65C1-4EFE-8AF8-2AC283824014}"/>
              </a:ext>
            </a:extLst>
          </p:cNvPr>
          <p:cNvSpPr txBox="1">
            <a:spLocks noGrp="1"/>
          </p:cNvSpPr>
          <p:nvPr>
            <p:ph type="title"/>
          </p:nvPr>
        </p:nvSpPr>
        <p:spPr/>
        <p:txBody>
          <a:bodyPr>
            <a:normAutofit fontScale="90000"/>
          </a:bodyPr>
          <a:lstStyle/>
          <a:p>
            <a:pPr lvl="0"/>
            <a:r>
              <a:rPr lang="hr-HR"/>
              <a:t>BESTSDI expected results</a:t>
            </a:r>
          </a:p>
        </p:txBody>
      </p:sp>
      <p:sp>
        <p:nvSpPr>
          <p:cNvPr id="3" name="Content Placeholder 2">
            <a:extLst>
              <a:ext uri="{FF2B5EF4-FFF2-40B4-BE49-F238E27FC236}">
                <a16:creationId xmlns:a16="http://schemas.microsoft.com/office/drawing/2014/main" id="{900F4C8E-4702-48B2-90D0-AF5EF97A323E}"/>
              </a:ext>
            </a:extLst>
          </p:cNvPr>
          <p:cNvSpPr txBox="1">
            <a:spLocks noGrp="1"/>
          </p:cNvSpPr>
          <p:nvPr>
            <p:ph idx="1"/>
          </p:nvPr>
        </p:nvSpPr>
        <p:spPr>
          <a:xfrm>
            <a:off x="838203" y="1706253"/>
            <a:ext cx="10515600" cy="4237348"/>
          </a:xfrm>
        </p:spPr>
        <p:txBody>
          <a:bodyPr>
            <a:normAutofit fontScale="92500" lnSpcReduction="10000"/>
          </a:bodyPr>
          <a:lstStyle/>
          <a:p>
            <a:pPr lvl="0"/>
            <a:r>
              <a:rPr lang="hr-HR" sz="3000" dirty="0"/>
              <a:t>T</a:t>
            </a:r>
            <a:r>
              <a:rPr lang="en-GB" sz="3000" dirty="0"/>
              <a:t>o develop appropriate curricula, courses and their content </a:t>
            </a:r>
            <a:r>
              <a:rPr lang="hr-HR" sz="3000" dirty="0"/>
              <a:t>for </a:t>
            </a:r>
            <a:r>
              <a:rPr lang="en-GB" sz="3000" dirty="0"/>
              <a:t>academic institutions. </a:t>
            </a:r>
            <a:r>
              <a:rPr lang="hr-HR" sz="3000" dirty="0"/>
              <a:t> </a:t>
            </a:r>
          </a:p>
          <a:p>
            <a:pPr lvl="0"/>
            <a:r>
              <a:rPr lang="en-US" sz="3000" dirty="0"/>
              <a:t>To ensure human and technical capacities for this implementation (teachers and </a:t>
            </a:r>
            <a:r>
              <a:rPr lang="en-US" sz="3000" dirty="0" err="1"/>
              <a:t>equ</a:t>
            </a:r>
            <a:r>
              <a:rPr lang="hr-HR" sz="3000" dirty="0"/>
              <a:t>i</a:t>
            </a:r>
            <a:r>
              <a:rPr lang="en-US" sz="3000" dirty="0" err="1"/>
              <a:t>pment</a:t>
            </a:r>
            <a:r>
              <a:rPr lang="en-US" sz="3000" dirty="0"/>
              <a:t>)</a:t>
            </a:r>
          </a:p>
          <a:p>
            <a:pPr lvl="0"/>
            <a:r>
              <a:rPr lang="en-US" sz="3000" dirty="0"/>
              <a:t>To implement de</a:t>
            </a:r>
            <a:r>
              <a:rPr lang="hr-HR" sz="3000" dirty="0"/>
              <a:t>v</a:t>
            </a:r>
            <a:r>
              <a:rPr lang="en-US" sz="3000" dirty="0"/>
              <a:t>eloped curricula in long-life learning programs for professionals</a:t>
            </a:r>
          </a:p>
          <a:p>
            <a:r>
              <a:rPr lang="hr-HR" sz="3000" dirty="0"/>
              <a:t>T</a:t>
            </a:r>
            <a:r>
              <a:rPr lang="en-GB" sz="3000" dirty="0"/>
              <a:t>o disseminate the project experiences and results in order to create additional value and multiply the impact of the results. </a:t>
            </a:r>
            <a:r>
              <a:rPr lang="hr-HR" sz="3000" dirty="0"/>
              <a:t> </a:t>
            </a:r>
          </a:p>
          <a:p>
            <a:r>
              <a:rPr lang="hr-HR" sz="3000" dirty="0"/>
              <a:t>T</a:t>
            </a:r>
            <a:r>
              <a:rPr lang="en-GB" sz="3000" dirty="0"/>
              <a:t>o establish the necessary foundation for the participation of partner universities in the </a:t>
            </a:r>
            <a:r>
              <a:rPr lang="hr-HR" sz="3000" dirty="0" err="1"/>
              <a:t>national</a:t>
            </a:r>
            <a:r>
              <a:rPr lang="hr-HR" sz="3000" dirty="0"/>
              <a:t> and European </a:t>
            </a:r>
            <a:r>
              <a:rPr lang="en-GB" sz="3000" dirty="0"/>
              <a:t>SDI arena.</a:t>
            </a:r>
            <a:endParaRPr lang="hr-HR" sz="3000" dirty="0"/>
          </a:p>
          <a:p>
            <a:endParaRPr lang="hr-HR" dirty="0"/>
          </a:p>
          <a:p>
            <a:pPr lvl="0"/>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6ACC-6426-488A-BC5B-0B2E82420113}"/>
              </a:ext>
            </a:extLst>
          </p:cNvPr>
          <p:cNvSpPr txBox="1">
            <a:spLocks noGrp="1"/>
          </p:cNvSpPr>
          <p:nvPr>
            <p:ph type="title"/>
          </p:nvPr>
        </p:nvSpPr>
        <p:spPr/>
        <p:txBody>
          <a:bodyPr>
            <a:normAutofit fontScale="90000"/>
          </a:bodyPr>
          <a:lstStyle/>
          <a:p>
            <a:pPr lvl="0"/>
            <a:r>
              <a:rPr lang="hr-HR" dirty="0"/>
              <a:t>BESTSDI </a:t>
            </a:r>
            <a:r>
              <a:rPr lang="hr-HR" dirty="0" err="1"/>
              <a:t>achieved</a:t>
            </a:r>
            <a:r>
              <a:rPr lang="hr-HR" dirty="0"/>
              <a:t> </a:t>
            </a:r>
            <a:r>
              <a:rPr lang="hr-HR" dirty="0" err="1"/>
              <a:t>results</a:t>
            </a:r>
            <a:endParaRPr lang="hr-HR" dirty="0"/>
          </a:p>
        </p:txBody>
      </p:sp>
      <p:sp>
        <p:nvSpPr>
          <p:cNvPr id="3" name="Content Placeholder 2">
            <a:extLst>
              <a:ext uri="{FF2B5EF4-FFF2-40B4-BE49-F238E27FC236}">
                <a16:creationId xmlns:a16="http://schemas.microsoft.com/office/drawing/2014/main" id="{C2453D00-52C1-4B24-89A7-A65A55EEAFB6}"/>
              </a:ext>
            </a:extLst>
          </p:cNvPr>
          <p:cNvSpPr txBox="1">
            <a:spLocks noGrp="1"/>
          </p:cNvSpPr>
          <p:nvPr>
            <p:ph idx="1"/>
          </p:nvPr>
        </p:nvSpPr>
        <p:spPr>
          <a:xfrm>
            <a:off x="838203" y="1733549"/>
            <a:ext cx="10515600" cy="4443413"/>
          </a:xfrm>
        </p:spPr>
        <p:txBody>
          <a:bodyPr>
            <a:normAutofit/>
          </a:bodyPr>
          <a:lstStyle/>
          <a:p>
            <a:pPr lvl="0"/>
            <a:r>
              <a:rPr lang="hr-HR" dirty="0"/>
              <a:t>In </a:t>
            </a:r>
            <a:r>
              <a:rPr lang="hr-HR" dirty="0" err="1"/>
              <a:t>depth</a:t>
            </a:r>
            <a:r>
              <a:rPr lang="en-US" dirty="0"/>
              <a:t> research on existing situation in WB has been conducted</a:t>
            </a:r>
          </a:p>
          <a:p>
            <a:pPr lvl="0"/>
            <a:r>
              <a:rPr lang="en-US" dirty="0"/>
              <a:t>80 teachers were trained though two summer schools in Split</a:t>
            </a:r>
          </a:p>
          <a:p>
            <a:pPr lvl="0"/>
            <a:r>
              <a:rPr lang="en-US" dirty="0"/>
              <a:t>15 SDI laboratories have been established and equipped with 300 pieces of ICT equipment and 20 pi</a:t>
            </a:r>
            <a:r>
              <a:rPr lang="hr-HR" dirty="0"/>
              <a:t>e</a:t>
            </a:r>
            <a:r>
              <a:rPr lang="en-US" dirty="0" err="1"/>
              <a:t>ces</a:t>
            </a:r>
            <a:r>
              <a:rPr lang="en-US" dirty="0"/>
              <a:t> of sensor tools</a:t>
            </a:r>
          </a:p>
          <a:p>
            <a:r>
              <a:rPr lang="en-US" dirty="0"/>
              <a:t>Project SDI curriculum has been developed covering 10 theme</a:t>
            </a:r>
            <a:r>
              <a:rPr lang="hr-HR" dirty="0"/>
              <a:t>s</a:t>
            </a:r>
            <a:r>
              <a:rPr lang="en-US" dirty="0"/>
              <a:t> and</a:t>
            </a:r>
            <a:r>
              <a:rPr lang="hr-HR" dirty="0"/>
              <a:t> some</a:t>
            </a:r>
            <a:r>
              <a:rPr lang="en-US" dirty="0"/>
              <a:t> 70 topic areas</a:t>
            </a:r>
            <a:endParaRPr lang="hr-HR" dirty="0"/>
          </a:p>
          <a:p>
            <a:r>
              <a:rPr lang="hr-HR" dirty="0"/>
              <a:t>15 </a:t>
            </a:r>
            <a:r>
              <a:rPr lang="hr-HR" dirty="0" err="1"/>
              <a:t>Annual</a:t>
            </a:r>
            <a:r>
              <a:rPr lang="hr-HR" dirty="0"/>
              <a:t> National SDI </a:t>
            </a:r>
            <a:r>
              <a:rPr lang="hr-HR" dirty="0" err="1"/>
              <a:t>Reports</a:t>
            </a:r>
            <a:r>
              <a:rPr lang="hr-HR" dirty="0"/>
              <a:t> </a:t>
            </a:r>
            <a:r>
              <a:rPr lang="hr-HR" dirty="0" err="1"/>
              <a:t>have</a:t>
            </a:r>
            <a:r>
              <a:rPr lang="hr-HR" dirty="0"/>
              <a:t> </a:t>
            </a:r>
            <a:r>
              <a:rPr lang="hr-HR" dirty="0" err="1"/>
              <a:t>been</a:t>
            </a:r>
            <a:r>
              <a:rPr lang="hr-HR" dirty="0"/>
              <a:t> </a:t>
            </a:r>
            <a:r>
              <a:rPr lang="hr-HR" dirty="0" err="1"/>
              <a:t>produced</a:t>
            </a:r>
            <a:endParaRPr lang="hr-HR" dirty="0"/>
          </a:p>
          <a:p>
            <a:r>
              <a:rPr lang="hr-HR" dirty="0"/>
              <a:t>9 Project </a:t>
            </a:r>
            <a:r>
              <a:rPr lang="hr-HR" dirty="0" err="1"/>
              <a:t>workshops</a:t>
            </a:r>
            <a:r>
              <a:rPr lang="hr-HR" dirty="0"/>
              <a:t> and 2 </a:t>
            </a:r>
            <a:r>
              <a:rPr lang="hr-HR" dirty="0" err="1"/>
              <a:t>conferences</a:t>
            </a:r>
            <a:r>
              <a:rPr lang="hr-HR" dirty="0"/>
              <a:t> </a:t>
            </a:r>
            <a:r>
              <a:rPr lang="hr-HR" dirty="0" err="1"/>
              <a:t>have</a:t>
            </a:r>
            <a:r>
              <a:rPr lang="hr-HR" dirty="0"/>
              <a:t> </a:t>
            </a:r>
            <a:r>
              <a:rPr lang="hr-HR" dirty="0" err="1"/>
              <a:t>been</a:t>
            </a:r>
            <a:r>
              <a:rPr lang="hr-HR" dirty="0"/>
              <a:t> </a:t>
            </a:r>
            <a:r>
              <a:rPr lang="hr-HR" dirty="0" err="1"/>
              <a:t>conducted</a:t>
            </a:r>
            <a:r>
              <a:rPr lang="hr-HR" dirty="0"/>
              <a:t> </a:t>
            </a:r>
            <a:r>
              <a:rPr lang="hr-HR" dirty="0" err="1"/>
              <a:t>with</a:t>
            </a:r>
            <a:r>
              <a:rPr lang="hr-HR" dirty="0"/>
              <a:t> some 520 </a:t>
            </a:r>
            <a:r>
              <a:rPr lang="hr-HR" dirty="0" err="1"/>
              <a:t>participants</a:t>
            </a:r>
            <a:endParaRPr lang="hr-HR"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6ACC-6426-488A-BC5B-0B2E82420113}"/>
              </a:ext>
            </a:extLst>
          </p:cNvPr>
          <p:cNvSpPr txBox="1">
            <a:spLocks noGrp="1"/>
          </p:cNvSpPr>
          <p:nvPr>
            <p:ph type="title"/>
          </p:nvPr>
        </p:nvSpPr>
        <p:spPr>
          <a:xfrm>
            <a:off x="838203" y="619685"/>
            <a:ext cx="10515600" cy="678731"/>
          </a:xfrm>
        </p:spPr>
        <p:txBody>
          <a:bodyPr>
            <a:normAutofit fontScale="90000"/>
          </a:bodyPr>
          <a:lstStyle/>
          <a:p>
            <a:pPr lvl="0"/>
            <a:r>
              <a:rPr lang="hr-HR" dirty="0"/>
              <a:t>BESTSDI </a:t>
            </a:r>
            <a:r>
              <a:rPr lang="hr-HR" dirty="0" err="1"/>
              <a:t>achieved</a:t>
            </a:r>
            <a:r>
              <a:rPr lang="hr-HR" dirty="0"/>
              <a:t> </a:t>
            </a:r>
            <a:r>
              <a:rPr lang="hr-HR" dirty="0" err="1"/>
              <a:t>results</a:t>
            </a:r>
            <a:endParaRPr lang="hr-HR" dirty="0"/>
          </a:p>
        </p:txBody>
      </p:sp>
      <p:sp>
        <p:nvSpPr>
          <p:cNvPr id="3" name="Content Placeholder 2">
            <a:extLst>
              <a:ext uri="{FF2B5EF4-FFF2-40B4-BE49-F238E27FC236}">
                <a16:creationId xmlns:a16="http://schemas.microsoft.com/office/drawing/2014/main" id="{C2453D00-52C1-4B24-89A7-A65A55EEAFB6}"/>
              </a:ext>
            </a:extLst>
          </p:cNvPr>
          <p:cNvSpPr txBox="1">
            <a:spLocks noGrp="1"/>
          </p:cNvSpPr>
          <p:nvPr>
            <p:ph idx="1"/>
          </p:nvPr>
        </p:nvSpPr>
        <p:spPr>
          <a:xfrm>
            <a:off x="838203" y="1556793"/>
            <a:ext cx="10515600" cy="1167357"/>
          </a:xfrm>
        </p:spPr>
        <p:txBody>
          <a:bodyPr>
            <a:noAutofit/>
          </a:bodyPr>
          <a:lstStyle/>
          <a:p>
            <a:pPr lvl="0"/>
            <a:r>
              <a:rPr lang="hr-HR" dirty="0"/>
              <a:t>In 116 </a:t>
            </a:r>
            <a:r>
              <a:rPr lang="hr-HR" dirty="0" err="1"/>
              <a:t>courses</a:t>
            </a:r>
            <a:r>
              <a:rPr lang="hr-HR" dirty="0"/>
              <a:t> SDI </a:t>
            </a:r>
            <a:r>
              <a:rPr lang="hr-HR" dirty="0" err="1"/>
              <a:t>content</a:t>
            </a:r>
            <a:r>
              <a:rPr lang="hr-HR" dirty="0"/>
              <a:t> </a:t>
            </a:r>
            <a:r>
              <a:rPr lang="hr-HR" dirty="0" err="1"/>
              <a:t>from</a:t>
            </a:r>
            <a:r>
              <a:rPr lang="hr-HR" dirty="0"/>
              <a:t> </a:t>
            </a:r>
            <a:r>
              <a:rPr lang="hr-HR" dirty="0" err="1"/>
              <a:t>developed</a:t>
            </a:r>
            <a:r>
              <a:rPr lang="hr-HR" dirty="0"/>
              <a:t> </a:t>
            </a:r>
            <a:r>
              <a:rPr lang="hr-HR" dirty="0" err="1"/>
              <a:t>curriculum</a:t>
            </a:r>
            <a:r>
              <a:rPr lang="hr-HR" dirty="0"/>
              <a:t> </a:t>
            </a:r>
            <a:r>
              <a:rPr lang="hr-HR" dirty="0" err="1"/>
              <a:t>has</a:t>
            </a:r>
            <a:r>
              <a:rPr lang="hr-HR" dirty="0"/>
              <a:t> </a:t>
            </a:r>
            <a:r>
              <a:rPr lang="hr-HR" dirty="0" err="1"/>
              <a:t>been</a:t>
            </a:r>
            <a:r>
              <a:rPr lang="hr-HR" dirty="0"/>
              <a:t> </a:t>
            </a:r>
            <a:r>
              <a:rPr lang="hr-HR" dirty="0" err="1"/>
              <a:t>lectured</a:t>
            </a:r>
            <a:r>
              <a:rPr lang="hr-HR" dirty="0"/>
              <a:t> </a:t>
            </a:r>
            <a:r>
              <a:rPr lang="hr-HR" dirty="0" err="1"/>
              <a:t>during</a:t>
            </a:r>
            <a:r>
              <a:rPr lang="hr-HR" dirty="0"/>
              <a:t> </a:t>
            </a:r>
            <a:r>
              <a:rPr lang="hr-HR" dirty="0" err="1"/>
              <a:t>the</a:t>
            </a:r>
            <a:r>
              <a:rPr lang="hr-HR" dirty="0"/>
              <a:t> 3rd </a:t>
            </a:r>
            <a:r>
              <a:rPr lang="hr-HR" dirty="0" err="1"/>
              <a:t>year</a:t>
            </a:r>
            <a:r>
              <a:rPr lang="hr-HR" dirty="0"/>
              <a:t> of </a:t>
            </a:r>
            <a:r>
              <a:rPr lang="hr-HR" dirty="0" err="1"/>
              <a:t>project</a:t>
            </a:r>
            <a:r>
              <a:rPr lang="hr-HR" dirty="0"/>
              <a:t> </a:t>
            </a:r>
            <a:r>
              <a:rPr lang="hr-HR" dirty="0" err="1"/>
              <a:t>lifetime</a:t>
            </a:r>
            <a:r>
              <a:rPr lang="hr-HR" dirty="0"/>
              <a:t> for some 2.600 </a:t>
            </a:r>
            <a:r>
              <a:rPr lang="hr-HR" dirty="0" err="1"/>
              <a:t>students</a:t>
            </a:r>
            <a:r>
              <a:rPr lang="hr-HR" dirty="0"/>
              <a:t> </a:t>
            </a:r>
            <a:r>
              <a:rPr lang="hr-HR" dirty="0" err="1"/>
              <a:t>attending</a:t>
            </a:r>
            <a:r>
              <a:rPr lang="hr-HR" dirty="0"/>
              <a:t> </a:t>
            </a:r>
            <a:r>
              <a:rPr lang="hr-HR" dirty="0" err="1"/>
              <a:t>them</a:t>
            </a:r>
            <a:r>
              <a:rPr lang="hr-HR" dirty="0"/>
              <a:t>!</a:t>
            </a:r>
          </a:p>
        </p:txBody>
      </p:sp>
      <p:graphicFrame>
        <p:nvGraphicFramePr>
          <p:cNvPr id="5" name="Rezervirano mjesto sadržaja 5">
            <a:extLst>
              <a:ext uri="{FF2B5EF4-FFF2-40B4-BE49-F238E27FC236}">
                <a16:creationId xmlns:a16="http://schemas.microsoft.com/office/drawing/2014/main" id="{153B2288-6273-4D2B-852E-1B7F532B29F8}"/>
              </a:ext>
            </a:extLst>
          </p:cNvPr>
          <p:cNvGraphicFramePr>
            <a:graphicFrameLocks/>
          </p:cNvGraphicFramePr>
          <p:nvPr>
            <p:extLst>
              <p:ext uri="{D42A27DB-BD31-4B8C-83A1-F6EECF244321}">
                <p14:modId xmlns:p14="http://schemas.microsoft.com/office/powerpoint/2010/main" val="3989202572"/>
              </p:ext>
            </p:extLst>
          </p:nvPr>
        </p:nvGraphicFramePr>
        <p:xfrm>
          <a:off x="2019300" y="2489627"/>
          <a:ext cx="9677400" cy="3731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983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6ACC-6426-488A-BC5B-0B2E82420113}"/>
              </a:ext>
            </a:extLst>
          </p:cNvPr>
          <p:cNvSpPr txBox="1">
            <a:spLocks noGrp="1"/>
          </p:cNvSpPr>
          <p:nvPr>
            <p:ph type="title"/>
          </p:nvPr>
        </p:nvSpPr>
        <p:spPr/>
        <p:txBody>
          <a:bodyPr>
            <a:normAutofit fontScale="90000"/>
          </a:bodyPr>
          <a:lstStyle/>
          <a:p>
            <a:pPr lvl="0"/>
            <a:r>
              <a:rPr lang="hr-HR" dirty="0"/>
              <a:t>BESTSDI </a:t>
            </a:r>
            <a:r>
              <a:rPr lang="hr-HR" dirty="0" err="1"/>
              <a:t>achieved</a:t>
            </a:r>
            <a:r>
              <a:rPr lang="hr-HR" dirty="0"/>
              <a:t> </a:t>
            </a:r>
            <a:r>
              <a:rPr lang="hr-HR" dirty="0" err="1"/>
              <a:t>results</a:t>
            </a:r>
            <a:endParaRPr lang="hr-HR" dirty="0"/>
          </a:p>
        </p:txBody>
      </p:sp>
      <p:sp>
        <p:nvSpPr>
          <p:cNvPr id="3" name="Content Placeholder 2">
            <a:extLst>
              <a:ext uri="{FF2B5EF4-FFF2-40B4-BE49-F238E27FC236}">
                <a16:creationId xmlns:a16="http://schemas.microsoft.com/office/drawing/2014/main" id="{C2453D00-52C1-4B24-89A7-A65A55EEAFB6}"/>
              </a:ext>
            </a:extLst>
          </p:cNvPr>
          <p:cNvSpPr txBox="1">
            <a:spLocks noGrp="1"/>
          </p:cNvSpPr>
          <p:nvPr>
            <p:ph idx="1"/>
          </p:nvPr>
        </p:nvSpPr>
        <p:spPr>
          <a:xfrm>
            <a:off x="838203" y="1556793"/>
            <a:ext cx="10515600" cy="824457"/>
          </a:xfrm>
        </p:spPr>
        <p:txBody>
          <a:bodyPr>
            <a:normAutofit/>
          </a:bodyPr>
          <a:lstStyle/>
          <a:p>
            <a:pPr lvl="0"/>
            <a:r>
              <a:rPr lang="hr-HR" sz="2400" dirty="0" err="1"/>
              <a:t>Additionally</a:t>
            </a:r>
            <a:r>
              <a:rPr lang="hr-HR" sz="2400" dirty="0"/>
              <a:t>, 36 LLL SDI </a:t>
            </a:r>
            <a:r>
              <a:rPr lang="hr-HR" sz="2400" dirty="0" err="1"/>
              <a:t>courses</a:t>
            </a:r>
            <a:r>
              <a:rPr lang="hr-HR" sz="2400" dirty="0"/>
              <a:t> </a:t>
            </a:r>
            <a:r>
              <a:rPr lang="hr-HR" sz="2400" dirty="0" err="1"/>
              <a:t>have</a:t>
            </a:r>
            <a:r>
              <a:rPr lang="hr-HR" sz="2400" dirty="0"/>
              <a:t> </a:t>
            </a:r>
            <a:r>
              <a:rPr lang="hr-HR" sz="2400" dirty="0" err="1"/>
              <a:t>been</a:t>
            </a:r>
            <a:r>
              <a:rPr lang="hr-HR" sz="2400" dirty="0"/>
              <a:t> </a:t>
            </a:r>
            <a:r>
              <a:rPr lang="hr-HR" sz="2400" dirty="0" err="1"/>
              <a:t>conducted</a:t>
            </a:r>
            <a:r>
              <a:rPr lang="hr-HR" sz="2400" dirty="0"/>
              <a:t> for </a:t>
            </a:r>
            <a:r>
              <a:rPr lang="hr-HR" sz="2400" dirty="0" err="1"/>
              <a:t>several</a:t>
            </a:r>
            <a:r>
              <a:rPr lang="hr-HR" sz="2400" dirty="0"/>
              <a:t> </a:t>
            </a:r>
            <a:r>
              <a:rPr lang="hr-HR" sz="2400" dirty="0" err="1"/>
              <a:t>houndred</a:t>
            </a:r>
            <a:r>
              <a:rPr lang="hr-HR" sz="2400" dirty="0"/>
              <a:t> of </a:t>
            </a:r>
            <a:r>
              <a:rPr lang="hr-HR" sz="2400" dirty="0" err="1"/>
              <a:t>professionals</a:t>
            </a:r>
            <a:r>
              <a:rPr lang="hr-HR" sz="2400" dirty="0"/>
              <a:t> </a:t>
            </a:r>
          </a:p>
        </p:txBody>
      </p:sp>
      <p:graphicFrame>
        <p:nvGraphicFramePr>
          <p:cNvPr id="6" name="Rezervirano mjesto sadržaja 5">
            <a:extLst>
              <a:ext uri="{FF2B5EF4-FFF2-40B4-BE49-F238E27FC236}">
                <a16:creationId xmlns:a16="http://schemas.microsoft.com/office/drawing/2014/main" id="{E82DF8A1-430D-4DA6-B619-82A58B6EDD3F}"/>
              </a:ext>
            </a:extLst>
          </p:cNvPr>
          <p:cNvGraphicFramePr>
            <a:graphicFrameLocks/>
          </p:cNvGraphicFramePr>
          <p:nvPr>
            <p:extLst>
              <p:ext uri="{D42A27DB-BD31-4B8C-83A1-F6EECF244321}">
                <p14:modId xmlns:p14="http://schemas.microsoft.com/office/powerpoint/2010/main" val="393188094"/>
              </p:ext>
            </p:extLst>
          </p:nvPr>
        </p:nvGraphicFramePr>
        <p:xfrm>
          <a:off x="1200150" y="2381250"/>
          <a:ext cx="9925050" cy="3839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6501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1E14-D57C-4C6A-B25F-C4850D71003E}"/>
              </a:ext>
            </a:extLst>
          </p:cNvPr>
          <p:cNvSpPr txBox="1">
            <a:spLocks noGrp="1"/>
          </p:cNvSpPr>
          <p:nvPr>
            <p:ph type="title"/>
          </p:nvPr>
        </p:nvSpPr>
        <p:spPr/>
        <p:txBody>
          <a:bodyPr>
            <a:normAutofit fontScale="90000"/>
          </a:bodyPr>
          <a:lstStyle/>
          <a:p>
            <a:pPr lvl="0"/>
            <a:r>
              <a:rPr lang="hr-HR"/>
              <a:t>BESTSDI additional benefits</a:t>
            </a:r>
          </a:p>
        </p:txBody>
      </p:sp>
      <p:sp>
        <p:nvSpPr>
          <p:cNvPr id="3" name="Content Placeholder 2">
            <a:extLst>
              <a:ext uri="{FF2B5EF4-FFF2-40B4-BE49-F238E27FC236}">
                <a16:creationId xmlns:a16="http://schemas.microsoft.com/office/drawing/2014/main" id="{2D9B120F-6A92-4676-9BFB-6702F4120A62}"/>
              </a:ext>
            </a:extLst>
          </p:cNvPr>
          <p:cNvSpPr txBox="1">
            <a:spLocks noGrp="1"/>
          </p:cNvSpPr>
          <p:nvPr>
            <p:ph idx="1"/>
          </p:nvPr>
        </p:nvSpPr>
        <p:spPr>
          <a:xfrm>
            <a:off x="838203" y="1575721"/>
            <a:ext cx="10515600" cy="1960738"/>
          </a:xfrm>
        </p:spPr>
        <p:txBody>
          <a:bodyPr>
            <a:normAutofit fontScale="92500"/>
          </a:bodyPr>
          <a:lstStyle/>
          <a:p>
            <a:pPr lvl="0"/>
            <a:r>
              <a:rPr lang="hr-HR" sz="2400" dirty="0"/>
              <a:t>New </a:t>
            </a:r>
            <a:r>
              <a:rPr lang="hr-HR" sz="2400" dirty="0" err="1"/>
              <a:t>level</a:t>
            </a:r>
            <a:r>
              <a:rPr lang="hr-HR" sz="2400" dirty="0"/>
              <a:t> of </a:t>
            </a:r>
            <a:r>
              <a:rPr lang="hr-HR" sz="2400" dirty="0" err="1"/>
              <a:t>communication</a:t>
            </a:r>
            <a:r>
              <a:rPr lang="hr-HR" sz="2400" dirty="0"/>
              <a:t> and </a:t>
            </a:r>
            <a:r>
              <a:rPr lang="hr-HR" sz="2400" dirty="0" err="1"/>
              <a:t>cooperation</a:t>
            </a:r>
            <a:r>
              <a:rPr lang="hr-HR" sz="2400" dirty="0"/>
              <a:t> </a:t>
            </a:r>
            <a:r>
              <a:rPr lang="hr-HR" sz="2400" dirty="0" err="1"/>
              <a:t>among</a:t>
            </a:r>
            <a:r>
              <a:rPr lang="hr-HR" sz="2400" dirty="0"/>
              <a:t> </a:t>
            </a:r>
            <a:r>
              <a:rPr lang="hr-HR" sz="2400" dirty="0" err="1"/>
              <a:t>the</a:t>
            </a:r>
            <a:r>
              <a:rPr lang="hr-HR" sz="2400" dirty="0"/>
              <a:t> partner </a:t>
            </a:r>
            <a:r>
              <a:rPr lang="hr-HR" sz="2400" dirty="0" err="1"/>
              <a:t>universities</a:t>
            </a:r>
            <a:r>
              <a:rPr lang="hr-HR" sz="2400" dirty="0"/>
              <a:t> </a:t>
            </a:r>
            <a:r>
              <a:rPr lang="hr-HR" sz="2400" dirty="0" err="1"/>
              <a:t>with</a:t>
            </a:r>
            <a:r>
              <a:rPr lang="hr-HR" sz="2400" dirty="0"/>
              <a:t> </a:t>
            </a:r>
            <a:r>
              <a:rPr lang="hr-HR" sz="2400" dirty="0" err="1"/>
              <a:t>the</a:t>
            </a:r>
            <a:r>
              <a:rPr lang="hr-HR" sz="2400" dirty="0"/>
              <a:t> </a:t>
            </a:r>
            <a:r>
              <a:rPr lang="hr-HR" sz="2400" dirty="0" err="1"/>
              <a:t>emphasis</a:t>
            </a:r>
            <a:r>
              <a:rPr lang="hr-HR" sz="2400" dirty="0"/>
              <a:t> on SDI but </a:t>
            </a:r>
            <a:r>
              <a:rPr lang="hr-HR" sz="2400" dirty="0" err="1"/>
              <a:t>expanding</a:t>
            </a:r>
            <a:r>
              <a:rPr lang="hr-HR" sz="2400" dirty="0"/>
              <a:t> </a:t>
            </a:r>
            <a:r>
              <a:rPr lang="hr-HR" sz="2400" dirty="0" err="1"/>
              <a:t>it</a:t>
            </a:r>
            <a:r>
              <a:rPr lang="hr-HR" sz="2400" dirty="0"/>
              <a:t> on </a:t>
            </a:r>
            <a:r>
              <a:rPr lang="hr-HR" sz="2400" dirty="0" err="1"/>
              <a:t>institutional</a:t>
            </a:r>
            <a:r>
              <a:rPr lang="hr-HR" sz="2400" dirty="0"/>
              <a:t> and </a:t>
            </a:r>
            <a:r>
              <a:rPr lang="hr-HR" sz="2400" dirty="0" err="1"/>
              <a:t>project</a:t>
            </a:r>
            <a:r>
              <a:rPr lang="hr-HR" sz="2400" dirty="0"/>
              <a:t> </a:t>
            </a:r>
            <a:r>
              <a:rPr lang="hr-HR" sz="2400" dirty="0" err="1"/>
              <a:t>cooperation</a:t>
            </a:r>
            <a:r>
              <a:rPr lang="hr-HR" sz="2400" dirty="0"/>
              <a:t>.</a:t>
            </a:r>
          </a:p>
          <a:p>
            <a:pPr lvl="0"/>
            <a:r>
              <a:rPr lang="hr-HR" sz="2400" dirty="0"/>
              <a:t>New </a:t>
            </a:r>
            <a:r>
              <a:rPr lang="hr-HR" sz="2400" dirty="0" err="1"/>
              <a:t>level</a:t>
            </a:r>
            <a:r>
              <a:rPr lang="hr-HR" sz="2400" dirty="0"/>
              <a:t> of </a:t>
            </a:r>
            <a:r>
              <a:rPr lang="hr-HR" sz="2400" dirty="0" err="1"/>
              <a:t>cooperation</a:t>
            </a:r>
            <a:r>
              <a:rPr lang="hr-HR" sz="2400" dirty="0"/>
              <a:t> </a:t>
            </a:r>
            <a:r>
              <a:rPr lang="hr-HR" sz="2400" dirty="0" err="1"/>
              <a:t>with</a:t>
            </a:r>
            <a:r>
              <a:rPr lang="hr-HR" sz="2400" dirty="0"/>
              <a:t> </a:t>
            </a:r>
            <a:r>
              <a:rPr lang="hr-HR" sz="2400" dirty="0" err="1"/>
              <a:t>NatRisk</a:t>
            </a:r>
            <a:r>
              <a:rPr lang="hr-HR" sz="2400" dirty="0"/>
              <a:t>, </a:t>
            </a:r>
            <a:r>
              <a:rPr lang="hr-HR" sz="2400" dirty="0" err="1"/>
              <a:t>NMCA’s</a:t>
            </a:r>
            <a:r>
              <a:rPr lang="hr-HR" sz="2400" dirty="0"/>
              <a:t>, </a:t>
            </a:r>
            <a:r>
              <a:rPr lang="hr-HR" sz="2400" dirty="0" err="1"/>
              <a:t>EuroSDR</a:t>
            </a:r>
            <a:r>
              <a:rPr lang="hr-HR" sz="2400" dirty="0"/>
              <a:t>, </a:t>
            </a:r>
            <a:r>
              <a:rPr lang="hr-HR" sz="2400" dirty="0" err="1"/>
              <a:t>etc</a:t>
            </a:r>
            <a:r>
              <a:rPr lang="hr-HR" sz="2400" dirty="0"/>
              <a:t>.</a:t>
            </a:r>
          </a:p>
          <a:p>
            <a:pPr lvl="0"/>
            <a:r>
              <a:rPr lang="hr-HR" sz="2400" dirty="0"/>
              <a:t>New </a:t>
            </a:r>
            <a:r>
              <a:rPr lang="hr-HR" sz="2400" dirty="0" err="1"/>
              <a:t>level</a:t>
            </a:r>
            <a:r>
              <a:rPr lang="hr-HR" sz="2400" dirty="0"/>
              <a:t> of </a:t>
            </a:r>
            <a:r>
              <a:rPr lang="hr-HR" sz="2400" dirty="0" err="1"/>
              <a:t>communication</a:t>
            </a:r>
            <a:r>
              <a:rPr lang="hr-HR" sz="2400" dirty="0"/>
              <a:t> and </a:t>
            </a:r>
            <a:r>
              <a:rPr lang="hr-HR" sz="2400" dirty="0" err="1"/>
              <a:t>cooperation</a:t>
            </a:r>
            <a:r>
              <a:rPr lang="hr-HR" sz="2400" dirty="0"/>
              <a:t> </a:t>
            </a:r>
            <a:r>
              <a:rPr lang="hr-HR" sz="2400" dirty="0" err="1"/>
              <a:t>among</a:t>
            </a:r>
            <a:r>
              <a:rPr lang="hr-HR" sz="2400" dirty="0"/>
              <a:t> </a:t>
            </a:r>
            <a:r>
              <a:rPr lang="hr-HR" sz="2400" dirty="0" err="1"/>
              <a:t>the</a:t>
            </a:r>
            <a:r>
              <a:rPr lang="hr-HR" sz="2400" dirty="0"/>
              <a:t> SDI </a:t>
            </a:r>
            <a:r>
              <a:rPr lang="hr-HR" sz="2400" dirty="0" err="1"/>
              <a:t>stakeholders</a:t>
            </a:r>
            <a:r>
              <a:rPr lang="hr-HR" sz="2400" dirty="0"/>
              <a:t> on partner </a:t>
            </a:r>
            <a:r>
              <a:rPr lang="hr-HR" sz="2400" dirty="0" err="1"/>
              <a:t>countries</a:t>
            </a:r>
            <a:r>
              <a:rPr lang="hr-HR" sz="2400" dirty="0"/>
              <a:t> </a:t>
            </a:r>
            <a:r>
              <a:rPr lang="hr-HR" sz="2400" dirty="0" err="1"/>
              <a:t>national</a:t>
            </a:r>
            <a:r>
              <a:rPr lang="hr-HR" sz="2400" dirty="0"/>
              <a:t> </a:t>
            </a:r>
            <a:r>
              <a:rPr lang="hr-HR" sz="2400" dirty="0" err="1"/>
              <a:t>level</a:t>
            </a:r>
            <a:r>
              <a:rPr lang="hr-HR" sz="2400" dirty="0"/>
              <a:t>.</a:t>
            </a:r>
          </a:p>
        </p:txBody>
      </p:sp>
      <p:pic>
        <p:nvPicPr>
          <p:cNvPr id="4" name="Slika 3">
            <a:extLst>
              <a:ext uri="{FF2B5EF4-FFF2-40B4-BE49-F238E27FC236}">
                <a16:creationId xmlns:a16="http://schemas.microsoft.com/office/drawing/2014/main" id="{A7A2B0A2-9206-4134-8B95-2C52A2D788DC}"/>
              </a:ext>
            </a:extLst>
          </p:cNvPr>
          <p:cNvPicPr>
            <a:picLocks noChangeAspect="1"/>
          </p:cNvPicPr>
          <p:nvPr/>
        </p:nvPicPr>
        <p:blipFill rotWithShape="1">
          <a:blip r:embed="rId2"/>
          <a:srcRect l="4141" t="9233" b="5669"/>
          <a:stretch/>
        </p:blipFill>
        <p:spPr>
          <a:xfrm>
            <a:off x="6096000" y="3429000"/>
            <a:ext cx="5948173" cy="3181350"/>
          </a:xfrm>
          <a:prstGeom prst="rect">
            <a:avLst/>
          </a:prstGeom>
        </p:spPr>
      </p:pic>
      <p:sp>
        <p:nvSpPr>
          <p:cNvPr id="5" name="Pravokutnik 4">
            <a:extLst>
              <a:ext uri="{FF2B5EF4-FFF2-40B4-BE49-F238E27FC236}">
                <a16:creationId xmlns:a16="http://schemas.microsoft.com/office/drawing/2014/main" id="{C359A4B3-148B-49ED-9610-8135CC5345B1}"/>
              </a:ext>
            </a:extLst>
          </p:cNvPr>
          <p:cNvSpPr/>
          <p:nvPr/>
        </p:nvSpPr>
        <p:spPr>
          <a:xfrm>
            <a:off x="838203" y="3796222"/>
            <a:ext cx="6096000" cy="2153731"/>
          </a:xfrm>
          <a:prstGeom prst="rect">
            <a:avLst/>
          </a:prstGeom>
        </p:spPr>
        <p:txBody>
          <a:bodyPr>
            <a:spAutoFit/>
          </a:bodyPr>
          <a:lstStyle/>
          <a:p>
            <a:pPr marL="342900" indent="-342900">
              <a:lnSpc>
                <a:spcPct val="107000"/>
              </a:lnSpc>
              <a:spcBef>
                <a:spcPts val="600"/>
              </a:spcBef>
              <a:spcAft>
                <a:spcPts val="600"/>
              </a:spcAft>
              <a:buFont typeface="Symbol" panose="05050102010706020507" pitchFamily="18" charset="2"/>
              <a:buChar char=""/>
              <a:defRPr/>
            </a:pPr>
            <a:r>
              <a:rPr lang="en-US" dirty="0">
                <a:solidFill>
                  <a:srgbClr val="C00000"/>
                </a:solidFill>
                <a:ea typeface="Calibri" panose="020F0502020204030204" pitchFamily="34" charset="0"/>
                <a:cs typeface="Times New Roman" panose="02020603050405020304" pitchFamily="18" charset="0"/>
              </a:rPr>
              <a:t>Web news:</a:t>
            </a:r>
            <a:r>
              <a:rPr lang="en-US" dirty="0">
                <a:ea typeface="Calibri" panose="020F0502020204030204" pitchFamily="34" charset="0"/>
                <a:cs typeface="Times New Roman" panose="02020603050405020304" pitchFamily="18" charset="0"/>
              </a:rPr>
              <a:t>		40/108		</a:t>
            </a:r>
            <a:r>
              <a:rPr lang="en-US" dirty="0">
                <a:solidFill>
                  <a:srgbClr val="C00000"/>
                </a:solidFill>
                <a:ea typeface="Calibri" panose="020F0502020204030204" pitchFamily="34" charset="0"/>
                <a:cs typeface="Times New Roman" panose="02020603050405020304" pitchFamily="18" charset="0"/>
              </a:rPr>
              <a:t>37%</a:t>
            </a:r>
            <a:br>
              <a:rPr lang="hr-HR" dirty="0">
                <a:solidFill>
                  <a:srgbClr val="C00000"/>
                </a:solidFill>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Journal news:		6/108		5%</a:t>
            </a:r>
            <a:br>
              <a:rPr lang="hr-HR" dirty="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Meeting:		20/108		19%</a:t>
            </a:r>
            <a:br>
              <a:rPr lang="hr-HR"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Invited lectures:	5/108		5%</a:t>
            </a:r>
            <a:br>
              <a:rPr lang="hr-HR"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Exhibition booth:	8/108		7%</a:t>
            </a:r>
            <a:br>
              <a:rPr lang="hr-HR" dirty="0">
                <a:latin typeface="Calibri" panose="020F0502020204030204" pitchFamily="34" charset="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Conference presentation:	14/108		13%</a:t>
            </a:r>
            <a:br>
              <a:rPr lang="hr-HR" dirty="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Journal paper:		6/108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4D9D44-6780-4E72-B657-F3670AD383DD}"/>
              </a:ext>
            </a:extLst>
          </p:cNvPr>
          <p:cNvSpPr txBox="1">
            <a:spLocks noGrp="1"/>
          </p:cNvSpPr>
          <p:nvPr>
            <p:ph type="title"/>
          </p:nvPr>
        </p:nvSpPr>
        <p:spPr/>
        <p:txBody>
          <a:bodyPr>
            <a:normAutofit fontScale="90000"/>
          </a:bodyPr>
          <a:lstStyle/>
          <a:p>
            <a:pPr lvl="0"/>
            <a:r>
              <a:rPr lang="hr-HR"/>
              <a:t>Erasmus+                      </a:t>
            </a:r>
            <a:r>
              <a:rPr lang="hr-HR" sz="2000">
                <a:hlinkClick r:id="rId2"/>
              </a:rPr>
              <a:t>https://ec.europa.eu/programmes/erasmus-plus/</a:t>
            </a:r>
          </a:p>
        </p:txBody>
      </p:sp>
      <p:sp>
        <p:nvSpPr>
          <p:cNvPr id="3" name="Rezervirano mjesto sadržaja 2">
            <a:extLst>
              <a:ext uri="{FF2B5EF4-FFF2-40B4-BE49-F238E27FC236}">
                <a16:creationId xmlns:a16="http://schemas.microsoft.com/office/drawing/2014/main" id="{F0BDDAC8-60C6-4E65-98A3-004EE57AD725}"/>
              </a:ext>
            </a:extLst>
          </p:cNvPr>
          <p:cNvSpPr txBox="1">
            <a:spLocks noGrp="1"/>
          </p:cNvSpPr>
          <p:nvPr>
            <p:ph idx="1"/>
          </p:nvPr>
        </p:nvSpPr>
        <p:spPr>
          <a:xfrm>
            <a:off x="838203" y="1600200"/>
            <a:ext cx="10515600" cy="4576763"/>
          </a:xfrm>
        </p:spPr>
        <p:txBody>
          <a:bodyPr>
            <a:normAutofit/>
          </a:bodyPr>
          <a:lstStyle/>
          <a:p>
            <a:pPr lvl="0"/>
            <a:r>
              <a:rPr lang="en-US" sz="2400" dirty="0"/>
              <a:t>EU’s </a:t>
            </a:r>
            <a:r>
              <a:rPr lang="hr-HR" sz="2400" dirty="0"/>
              <a:t>P</a:t>
            </a:r>
            <a:r>
              <a:rPr lang="en-US" sz="2400" dirty="0" err="1"/>
              <a:t>rogramme</a:t>
            </a:r>
            <a:r>
              <a:rPr lang="en-US" sz="2400" dirty="0"/>
              <a:t> to support education, training, youth and sport in Europe. Its budget of €14.7 billion </a:t>
            </a:r>
            <a:r>
              <a:rPr lang="hr-HR" sz="2400" dirty="0" err="1"/>
              <a:t>is</a:t>
            </a:r>
            <a:r>
              <a:rPr lang="en-US" sz="2400" dirty="0"/>
              <a:t> </a:t>
            </a:r>
            <a:r>
              <a:rPr lang="en-US" sz="2400" dirty="0" err="1"/>
              <a:t>provid</a:t>
            </a:r>
            <a:r>
              <a:rPr lang="hr-HR" sz="2400" dirty="0" err="1"/>
              <a:t>ing</a:t>
            </a:r>
            <a:r>
              <a:rPr lang="en-US" sz="2400" dirty="0"/>
              <a:t> opportunities for over 4 million Europeans to study, train gain experience, and volunteers abroad.</a:t>
            </a:r>
            <a:endParaRPr lang="hr-HR" sz="2400" dirty="0"/>
          </a:p>
          <a:p>
            <a:pPr lvl="0"/>
            <a:r>
              <a:rPr lang="hr-HR" sz="2400" dirty="0" err="1"/>
              <a:t>Is</a:t>
            </a:r>
            <a:r>
              <a:rPr lang="hr-HR" sz="2400" dirty="0"/>
              <a:t> </a:t>
            </a:r>
            <a:r>
              <a:rPr lang="hr-HR" sz="2400" dirty="0" err="1"/>
              <a:t>organised</a:t>
            </a:r>
            <a:r>
              <a:rPr lang="hr-HR" sz="2400" dirty="0"/>
              <a:t> </a:t>
            </a:r>
            <a:r>
              <a:rPr lang="hr-HR" sz="2400" dirty="0" err="1"/>
              <a:t>in</a:t>
            </a:r>
            <a:r>
              <a:rPr lang="hr-HR" sz="2400" dirty="0"/>
              <a:t> </a:t>
            </a:r>
            <a:r>
              <a:rPr lang="hr-HR" sz="2400" dirty="0" err="1"/>
              <a:t>Key</a:t>
            </a:r>
            <a:r>
              <a:rPr lang="hr-HR" sz="2400" dirty="0"/>
              <a:t> </a:t>
            </a:r>
            <a:r>
              <a:rPr lang="hr-HR" sz="2400" dirty="0" err="1"/>
              <a:t>Actions</a:t>
            </a:r>
            <a:r>
              <a:rPr lang="hr-HR" sz="2400" dirty="0"/>
              <a:t> </a:t>
            </a:r>
            <a:r>
              <a:rPr lang="hr-HR" sz="2400" dirty="0" err="1"/>
              <a:t>covering</a:t>
            </a:r>
            <a:r>
              <a:rPr lang="hr-HR" sz="2400" dirty="0"/>
              <a:t> </a:t>
            </a:r>
            <a:r>
              <a:rPr lang="hr-HR" sz="2400" dirty="0" err="1"/>
              <a:t>certain</a:t>
            </a:r>
            <a:r>
              <a:rPr lang="hr-HR" sz="2400" dirty="0"/>
              <a:t> </a:t>
            </a:r>
            <a:r>
              <a:rPr lang="hr-HR" sz="2400" dirty="0" err="1"/>
              <a:t>activities</a:t>
            </a:r>
            <a:r>
              <a:rPr lang="hr-HR" sz="2400" dirty="0"/>
              <a:t>, </a:t>
            </a:r>
            <a:r>
              <a:rPr lang="hr-HR" sz="2400" dirty="0" err="1"/>
              <a:t>mobility</a:t>
            </a:r>
            <a:r>
              <a:rPr lang="hr-HR" sz="2400" dirty="0"/>
              <a:t>, </a:t>
            </a:r>
            <a:r>
              <a:rPr lang="hr-HR" sz="2400" dirty="0" err="1"/>
              <a:t>education</a:t>
            </a:r>
            <a:r>
              <a:rPr lang="hr-HR" sz="2400" dirty="0"/>
              <a:t>, </a:t>
            </a:r>
            <a:r>
              <a:rPr lang="hr-HR" sz="2400" dirty="0" err="1"/>
              <a:t>policy</a:t>
            </a:r>
            <a:r>
              <a:rPr lang="hr-HR" sz="2400" dirty="0"/>
              <a:t> </a:t>
            </a:r>
            <a:r>
              <a:rPr lang="hr-HR" sz="2400" dirty="0" err="1"/>
              <a:t>reform</a:t>
            </a:r>
            <a:r>
              <a:rPr lang="hr-HR" sz="2400" dirty="0"/>
              <a:t>, </a:t>
            </a:r>
            <a:r>
              <a:rPr lang="hr-HR" sz="2400" dirty="0" err="1"/>
              <a:t>etc</a:t>
            </a:r>
            <a:r>
              <a:rPr lang="en-US" sz="2400" dirty="0"/>
              <a:t>.</a:t>
            </a:r>
            <a:endParaRPr lang="hr-HR" sz="2400" dirty="0"/>
          </a:p>
          <a:p>
            <a:r>
              <a:rPr lang="en-US" sz="2400" dirty="0">
                <a:solidFill>
                  <a:srgbClr val="C00000"/>
                </a:solidFill>
              </a:rPr>
              <a:t>Key Action 2: </a:t>
            </a:r>
            <a:r>
              <a:rPr lang="hr-HR" sz="2400" dirty="0"/>
              <a:t>O</a:t>
            </a:r>
            <a:r>
              <a:rPr lang="en-US" sz="2400" dirty="0" err="1"/>
              <a:t>pportunities</a:t>
            </a:r>
            <a:r>
              <a:rPr lang="en-US" sz="2400" dirty="0"/>
              <a:t> for cooperation for innovation and exchange of good practices. </a:t>
            </a:r>
            <a:r>
              <a:rPr lang="en-US" sz="2400" dirty="0" err="1"/>
              <a:t>Organisations</a:t>
            </a:r>
            <a:r>
              <a:rPr lang="en-US" sz="2400" dirty="0"/>
              <a:t> can apply for funding to work in partnership with </a:t>
            </a:r>
            <a:r>
              <a:rPr lang="en-US" sz="2400" dirty="0" err="1"/>
              <a:t>organisations</a:t>
            </a:r>
            <a:r>
              <a:rPr lang="en-US" sz="2400" dirty="0"/>
              <a:t> from other participating countries. The projects funded under this action will focus on sharing, developing and transferring innovative practices in education, training and youth provision between participating countries.</a:t>
            </a:r>
          </a:p>
          <a:p>
            <a:r>
              <a:rPr lang="en-US" sz="2400" u="sng" dirty="0">
                <a:solidFill>
                  <a:srgbClr val="C00000"/>
                </a:solidFill>
              </a:rPr>
              <a:t>Capacity Building in the field of higher education supporting cooperation with Partner Countries</a:t>
            </a:r>
            <a:r>
              <a:rPr lang="en-US" sz="2400" dirty="0">
                <a:solidFill>
                  <a:srgbClr val="C00000"/>
                </a:solidFill>
              </a:rPr>
              <a:t>.</a:t>
            </a:r>
          </a:p>
        </p:txBody>
      </p:sp>
      <p:sp>
        <p:nvSpPr>
          <p:cNvPr id="4" name="Rezervirano mjesto datuma 3">
            <a:extLst>
              <a:ext uri="{FF2B5EF4-FFF2-40B4-BE49-F238E27FC236}">
                <a16:creationId xmlns:a16="http://schemas.microsoft.com/office/drawing/2014/main" id="{81DA40BD-C607-466E-B721-73C9A3E55332}"/>
              </a:ext>
            </a:extLst>
          </p:cNvPr>
          <p:cNvSpPr txBox="1"/>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A955AA-D752-4CDF-B7CF-3FA3245BB178}" type="datetime1">
              <a:rPr lang="hr-HR" sz="1200" b="0" i="0" u="none" strike="noStrike" kern="1200" cap="none" spc="0" baseline="0">
                <a:solidFill>
                  <a:srgbClr val="0070C0"/>
                </a:solidFill>
                <a:uFillTx/>
                <a:latin typeface="Calibri"/>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3.9.2019.</a:t>
            </a:fld>
            <a:endParaRPr lang="hr-BA" sz="1200" b="0" i="0" u="none" strike="noStrike" kern="1200" cap="none" spc="0" baseline="0">
              <a:solidFill>
                <a:srgbClr val="0070C0"/>
              </a:solidFill>
              <a:uFillTx/>
              <a:latin typeface="Calibri"/>
            </a:endParaRPr>
          </a:p>
        </p:txBody>
      </p:sp>
      <p:sp>
        <p:nvSpPr>
          <p:cNvPr id="5" name="Rezervirano mjesto broja slajda 4">
            <a:extLst>
              <a:ext uri="{FF2B5EF4-FFF2-40B4-BE49-F238E27FC236}">
                <a16:creationId xmlns:a16="http://schemas.microsoft.com/office/drawing/2014/main" id="{DBDFAB4B-EF9F-49B5-93E9-3B516302CD1E}"/>
              </a:ext>
            </a:extLst>
          </p:cNvPr>
          <p:cNvSpPr txBox="1"/>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8B69C6-777C-46DA-B01E-46F75368A65D}" type="slidenum">
              <a:t>2</a:t>
            </a:fld>
            <a:endParaRPr lang="hr-BA" sz="1200" b="0" i="0" u="none" strike="noStrike" kern="1200" cap="none" spc="0" baseline="0">
              <a:solidFill>
                <a:srgbClr val="898989"/>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948232-1EB1-42EB-82CD-D3749C5405BD}"/>
              </a:ext>
            </a:extLst>
          </p:cNvPr>
          <p:cNvSpPr>
            <a:spLocks noGrp="1"/>
          </p:cNvSpPr>
          <p:nvPr>
            <p:ph type="title"/>
          </p:nvPr>
        </p:nvSpPr>
        <p:spPr/>
        <p:txBody>
          <a:bodyPr>
            <a:normAutofit fontScale="90000"/>
          </a:bodyPr>
          <a:lstStyle/>
          <a:p>
            <a:r>
              <a:rPr lang="hr-HR" dirty="0" err="1"/>
              <a:t>Instead</a:t>
            </a:r>
            <a:r>
              <a:rPr lang="hr-HR" dirty="0"/>
              <a:t> of </a:t>
            </a:r>
            <a:r>
              <a:rPr lang="hr-HR" dirty="0" err="1"/>
              <a:t>conclusion</a:t>
            </a:r>
            <a:endParaRPr lang="en-US" dirty="0"/>
          </a:p>
        </p:txBody>
      </p:sp>
      <p:sp>
        <p:nvSpPr>
          <p:cNvPr id="3" name="Rezervirano mjesto sadržaja 2">
            <a:extLst>
              <a:ext uri="{FF2B5EF4-FFF2-40B4-BE49-F238E27FC236}">
                <a16:creationId xmlns:a16="http://schemas.microsoft.com/office/drawing/2014/main" id="{457CAD39-C764-4AFF-8459-372281ACAB0E}"/>
              </a:ext>
            </a:extLst>
          </p:cNvPr>
          <p:cNvSpPr>
            <a:spLocks noGrp="1"/>
          </p:cNvSpPr>
          <p:nvPr>
            <p:ph idx="1"/>
          </p:nvPr>
        </p:nvSpPr>
        <p:spPr/>
        <p:txBody>
          <a:bodyPr/>
          <a:lstStyle/>
          <a:p>
            <a:r>
              <a:rPr lang="hr-HR" dirty="0" err="1"/>
              <a:t>There</a:t>
            </a:r>
            <a:r>
              <a:rPr lang="hr-HR" dirty="0"/>
              <a:t> are </a:t>
            </a:r>
            <a:r>
              <a:rPr lang="hr-HR" dirty="0" err="1"/>
              <a:t>still</a:t>
            </a:r>
            <a:r>
              <a:rPr lang="hr-HR" dirty="0"/>
              <a:t> 42 </a:t>
            </a:r>
            <a:r>
              <a:rPr lang="hr-HR" dirty="0" err="1"/>
              <a:t>days</a:t>
            </a:r>
            <a:r>
              <a:rPr lang="hr-HR" dirty="0"/>
              <a:t> </a:t>
            </a:r>
            <a:r>
              <a:rPr lang="hr-HR" dirty="0" err="1"/>
              <a:t>till</a:t>
            </a:r>
            <a:r>
              <a:rPr lang="hr-HR" dirty="0"/>
              <a:t> </a:t>
            </a:r>
            <a:r>
              <a:rPr lang="hr-HR" dirty="0" err="1"/>
              <a:t>the</a:t>
            </a:r>
            <a:r>
              <a:rPr lang="hr-HR" dirty="0"/>
              <a:t> </a:t>
            </a:r>
            <a:r>
              <a:rPr lang="hr-HR" dirty="0" err="1"/>
              <a:t>project</a:t>
            </a:r>
            <a:r>
              <a:rPr lang="hr-HR" dirty="0"/>
              <a:t> </a:t>
            </a:r>
            <a:r>
              <a:rPr lang="hr-HR" dirty="0" err="1"/>
              <a:t>closure</a:t>
            </a:r>
            <a:endParaRPr lang="hr-HR" dirty="0"/>
          </a:p>
          <a:p>
            <a:endParaRPr lang="hr-HR" dirty="0"/>
          </a:p>
          <a:p>
            <a:r>
              <a:rPr lang="hr-HR" dirty="0"/>
              <a:t>Lot of </a:t>
            </a:r>
            <a:r>
              <a:rPr lang="hr-HR" dirty="0" err="1"/>
              <a:t>things</a:t>
            </a:r>
            <a:r>
              <a:rPr lang="hr-HR" dirty="0"/>
              <a:t> are </a:t>
            </a:r>
            <a:r>
              <a:rPr lang="hr-HR" dirty="0" err="1"/>
              <a:t>still</a:t>
            </a:r>
            <a:r>
              <a:rPr lang="hr-HR" dirty="0"/>
              <a:t> to </a:t>
            </a:r>
            <a:r>
              <a:rPr lang="hr-HR" dirty="0" err="1"/>
              <a:t>be</a:t>
            </a:r>
            <a:r>
              <a:rPr lang="hr-HR" dirty="0"/>
              <a:t> </a:t>
            </a:r>
            <a:r>
              <a:rPr lang="hr-HR" dirty="0" err="1"/>
              <a:t>done</a:t>
            </a:r>
            <a:endParaRPr lang="hr-HR" dirty="0"/>
          </a:p>
          <a:p>
            <a:endParaRPr lang="hr-HR" dirty="0"/>
          </a:p>
          <a:p>
            <a:r>
              <a:rPr lang="hr-HR" dirty="0" err="1"/>
              <a:t>Continuation</a:t>
            </a:r>
            <a:r>
              <a:rPr lang="hr-HR" dirty="0"/>
              <a:t> of </a:t>
            </a:r>
            <a:r>
              <a:rPr lang="hr-HR" dirty="0" err="1"/>
              <a:t>activities</a:t>
            </a:r>
            <a:r>
              <a:rPr lang="hr-HR" dirty="0"/>
              <a:t> </a:t>
            </a:r>
            <a:r>
              <a:rPr lang="hr-HR" dirty="0" err="1"/>
              <a:t>ensured</a:t>
            </a:r>
            <a:r>
              <a:rPr lang="hr-HR" dirty="0"/>
              <a:t> </a:t>
            </a:r>
            <a:r>
              <a:rPr lang="hr-HR" dirty="0" err="1"/>
              <a:t>through</a:t>
            </a:r>
            <a:r>
              <a:rPr lang="hr-HR" dirty="0"/>
              <a:t> </a:t>
            </a:r>
            <a:r>
              <a:rPr lang="hr-HR" dirty="0" err="1"/>
              <a:t>new</a:t>
            </a:r>
            <a:r>
              <a:rPr lang="hr-HR" dirty="0"/>
              <a:t> GEOBIZ </a:t>
            </a:r>
            <a:r>
              <a:rPr lang="hr-HR" dirty="0" err="1"/>
              <a:t>project</a:t>
            </a:r>
            <a:endParaRPr lang="hr-HR" dirty="0"/>
          </a:p>
          <a:p>
            <a:endParaRPr lang="hr-HR" dirty="0"/>
          </a:p>
          <a:p>
            <a:r>
              <a:rPr lang="hr-HR" dirty="0" err="1"/>
              <a:t>Sustainability</a:t>
            </a:r>
            <a:r>
              <a:rPr lang="hr-HR" dirty="0"/>
              <a:t> plan </a:t>
            </a:r>
            <a:r>
              <a:rPr lang="hr-HR" dirty="0" err="1"/>
              <a:t>based</a:t>
            </a:r>
            <a:r>
              <a:rPr lang="hr-HR" dirty="0"/>
              <a:t> on </a:t>
            </a:r>
            <a:r>
              <a:rPr lang="hr-HR" dirty="0" err="1"/>
              <a:t>established</a:t>
            </a:r>
            <a:r>
              <a:rPr lang="hr-HR" dirty="0"/>
              <a:t> network </a:t>
            </a:r>
            <a:r>
              <a:rPr lang="hr-HR" dirty="0" err="1"/>
              <a:t>give</a:t>
            </a:r>
            <a:r>
              <a:rPr lang="hr-HR" dirty="0"/>
              <a:t> </a:t>
            </a:r>
            <a:r>
              <a:rPr lang="hr-HR" dirty="0" err="1"/>
              <a:t>us</a:t>
            </a:r>
            <a:r>
              <a:rPr lang="hr-HR" dirty="0"/>
              <a:t> </a:t>
            </a:r>
            <a:r>
              <a:rPr lang="hr-HR" dirty="0" err="1"/>
              <a:t>opportunity</a:t>
            </a:r>
            <a:r>
              <a:rPr lang="hr-HR" dirty="0"/>
              <a:t> </a:t>
            </a:r>
            <a:r>
              <a:rPr lang="hr-HR" dirty="0" err="1"/>
              <a:t>further</a:t>
            </a:r>
            <a:r>
              <a:rPr lang="hr-HR" dirty="0"/>
              <a:t> to </a:t>
            </a:r>
            <a:r>
              <a:rPr lang="hr-HR" dirty="0" err="1"/>
              <a:t>develop</a:t>
            </a:r>
            <a:r>
              <a:rPr lang="hr-HR" dirty="0"/>
              <a:t> </a:t>
            </a:r>
            <a:r>
              <a:rPr lang="hr-HR" dirty="0" err="1"/>
              <a:t>our</a:t>
            </a:r>
            <a:r>
              <a:rPr lang="hr-HR" dirty="0"/>
              <a:t> </a:t>
            </a:r>
            <a:r>
              <a:rPr lang="hr-HR" dirty="0" err="1"/>
              <a:t>cooperation</a:t>
            </a:r>
            <a:r>
              <a:rPr lang="hr-HR" dirty="0"/>
              <a:t>!</a:t>
            </a:r>
            <a:endParaRPr lang="en-US" dirty="0"/>
          </a:p>
        </p:txBody>
      </p:sp>
    </p:spTree>
    <p:extLst>
      <p:ext uri="{BB962C8B-B14F-4D97-AF65-F5344CB8AC3E}">
        <p14:creationId xmlns:p14="http://schemas.microsoft.com/office/powerpoint/2010/main" val="152958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FD8023-2CD0-4CE9-8D85-EC638F9B66A1}"/>
              </a:ext>
            </a:extLst>
          </p:cNvPr>
          <p:cNvSpPr>
            <a:spLocks noGrp="1"/>
          </p:cNvSpPr>
          <p:nvPr>
            <p:ph type="title"/>
          </p:nvPr>
        </p:nvSpPr>
        <p:spPr>
          <a:xfrm>
            <a:off x="986623" y="4078132"/>
            <a:ext cx="10515600" cy="678731"/>
          </a:xfrm>
        </p:spPr>
        <p:txBody>
          <a:bodyPr>
            <a:normAutofit fontScale="90000"/>
          </a:bodyPr>
          <a:lstStyle/>
          <a:p>
            <a:pPr algn="ctr"/>
            <a:r>
              <a:rPr lang="hr-HR" dirty="0">
                <a:effectLst>
                  <a:outerShdw blurRad="38100" dist="38100" dir="2700000" algn="tl">
                    <a:srgbClr val="000000">
                      <a:alpha val="43137"/>
                    </a:srgbClr>
                  </a:outerShdw>
                </a:effectLst>
              </a:rPr>
              <a:t>T</a:t>
            </a:r>
            <a:r>
              <a:rPr lang="en-US" dirty="0">
                <a:effectLst>
                  <a:outerShdw blurRad="38100" dist="38100" dir="2700000" algn="tl">
                    <a:srgbClr val="000000">
                      <a:alpha val="43137"/>
                    </a:srgbClr>
                  </a:outerShdw>
                </a:effectLst>
              </a:rPr>
              <a:t>hank you for your attention</a:t>
            </a:r>
            <a:r>
              <a:rPr lang="hr-HR" dirty="0">
                <a:effectLst>
                  <a:outerShdw blurRad="38100" dist="38100" dir="2700000" algn="tl">
                    <a:srgbClr val="000000">
                      <a:alpha val="43137"/>
                    </a:srgbClr>
                  </a:outerShdw>
                </a:effectLst>
              </a:rPr>
              <a:t>!</a:t>
            </a:r>
          </a:p>
        </p:txBody>
      </p:sp>
      <p:pic>
        <p:nvPicPr>
          <p:cNvPr id="4" name="Slika 3">
            <a:hlinkClick r:id="rId2"/>
            <a:extLst>
              <a:ext uri="{FF2B5EF4-FFF2-40B4-BE49-F238E27FC236}">
                <a16:creationId xmlns:a16="http://schemas.microsoft.com/office/drawing/2014/main" id="{3C8FD194-7508-4D68-A2EC-3B87EB4C8919}"/>
              </a:ext>
            </a:extLst>
          </p:cNvPr>
          <p:cNvPicPr>
            <a:picLocks noChangeAspect="1"/>
          </p:cNvPicPr>
          <p:nvPr/>
        </p:nvPicPr>
        <p:blipFill rotWithShape="1">
          <a:blip r:embed="rId3">
            <a:extLst>
              <a:ext uri="{28A0092B-C50C-407E-A947-70E740481C1C}">
                <a14:useLocalDpi xmlns:a14="http://schemas.microsoft.com/office/drawing/2010/main" val="0"/>
              </a:ext>
            </a:extLst>
          </a:blip>
          <a:srcRect l="10613" t="9937" r="10796" b="8183"/>
          <a:stretch/>
        </p:blipFill>
        <p:spPr>
          <a:xfrm>
            <a:off x="7546401" y="1088453"/>
            <a:ext cx="3831146" cy="2261159"/>
          </a:xfrm>
          <a:prstGeom prst="rect">
            <a:avLst/>
          </a:prstGeom>
        </p:spPr>
      </p:pic>
      <p:sp>
        <p:nvSpPr>
          <p:cNvPr id="5" name="Pravokutnik 6">
            <a:extLst>
              <a:ext uri="{FF2B5EF4-FFF2-40B4-BE49-F238E27FC236}">
                <a16:creationId xmlns:a16="http://schemas.microsoft.com/office/drawing/2014/main" id="{725AA29D-2D13-4E9F-ACF0-D81DFEF3C2F9}"/>
              </a:ext>
            </a:extLst>
          </p:cNvPr>
          <p:cNvSpPr/>
          <p:nvPr/>
        </p:nvSpPr>
        <p:spPr>
          <a:xfrm>
            <a:off x="2024705" y="1668871"/>
            <a:ext cx="1727909" cy="36933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BA" b="1" i="0" u="none" strike="noStrike" kern="1200" cap="none" spc="0" baseline="0" dirty="0">
                <a:solidFill>
                  <a:srgbClr val="000000"/>
                </a:solidFill>
                <a:uFillTx/>
                <a:latin typeface="Calibri"/>
                <a:hlinkClick r:id="rId4"/>
              </a:rPr>
              <a:t>www.bestsdi.eu</a:t>
            </a:r>
          </a:p>
        </p:txBody>
      </p:sp>
      <p:sp>
        <p:nvSpPr>
          <p:cNvPr id="6" name="Pravokutnik 7">
            <a:extLst>
              <a:ext uri="{FF2B5EF4-FFF2-40B4-BE49-F238E27FC236}">
                <a16:creationId xmlns:a16="http://schemas.microsoft.com/office/drawing/2014/main" id="{6816B53F-2DAB-41D5-8D3C-396A0BD1D6D3}"/>
              </a:ext>
            </a:extLst>
          </p:cNvPr>
          <p:cNvSpPr/>
          <p:nvPr/>
        </p:nvSpPr>
        <p:spPr>
          <a:xfrm>
            <a:off x="2010662" y="2338690"/>
            <a:ext cx="1741952" cy="36933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BA" b="1" i="0" u="none" strike="noStrike" kern="1200" cap="none" spc="0" baseline="0" dirty="0">
                <a:solidFill>
                  <a:srgbClr val="000000"/>
                </a:solidFill>
                <a:uFillTx/>
                <a:latin typeface="Calibri"/>
                <a:hlinkClick r:id="rId5"/>
              </a:rPr>
              <a:t>info@bestsdi.eu</a:t>
            </a:r>
          </a:p>
        </p:txBody>
      </p:sp>
      <p:pic>
        <p:nvPicPr>
          <p:cNvPr id="7" name="Slika 8">
            <a:extLst>
              <a:ext uri="{FF2B5EF4-FFF2-40B4-BE49-F238E27FC236}">
                <a16:creationId xmlns:a16="http://schemas.microsoft.com/office/drawing/2014/main" id="{5125CFE7-D009-413C-9DF4-AB6CB3F9B4B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473637" y="1547275"/>
            <a:ext cx="537025" cy="576000"/>
          </a:xfrm>
          <a:prstGeom prst="rect">
            <a:avLst/>
          </a:prstGeom>
          <a:noFill/>
          <a:ln cap="flat">
            <a:noFill/>
          </a:ln>
        </p:spPr>
      </p:pic>
      <p:pic>
        <p:nvPicPr>
          <p:cNvPr id="8" name="Slika 9">
            <a:extLst>
              <a:ext uri="{FF2B5EF4-FFF2-40B4-BE49-F238E27FC236}">
                <a16:creationId xmlns:a16="http://schemas.microsoft.com/office/drawing/2014/main" id="{FC14E678-3087-4CB0-8549-BE16A33A42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73637" y="2286745"/>
            <a:ext cx="504000" cy="504000"/>
          </a:xfrm>
          <a:prstGeom prst="rect">
            <a:avLst/>
          </a:prstGeom>
          <a:noFill/>
          <a:ln cap="flat">
            <a:noFill/>
          </a:ln>
        </p:spPr>
      </p:pic>
      <p:sp>
        <p:nvSpPr>
          <p:cNvPr id="9" name="Pravokutnik 8">
            <a:extLst>
              <a:ext uri="{FF2B5EF4-FFF2-40B4-BE49-F238E27FC236}">
                <a16:creationId xmlns:a16="http://schemas.microsoft.com/office/drawing/2014/main" id="{2DF05C91-6B07-486A-A310-5E99DF758E33}"/>
              </a:ext>
            </a:extLst>
          </p:cNvPr>
          <p:cNvSpPr/>
          <p:nvPr/>
        </p:nvSpPr>
        <p:spPr>
          <a:xfrm>
            <a:off x="413468" y="5389541"/>
            <a:ext cx="11661910" cy="738664"/>
          </a:xfrm>
          <a:prstGeom prst="rect">
            <a:avLst/>
          </a:prstGeom>
        </p:spPr>
        <p:txBody>
          <a:bodyPr wrap="square">
            <a:spAutoFit/>
          </a:bodyPr>
          <a:lstStyle/>
          <a:p>
            <a:pPr>
              <a:defRPr/>
            </a:pPr>
            <a:r>
              <a:rPr lang="hr-HR" sz="1400" dirty="0">
                <a:solidFill>
                  <a:srgbClr val="002060"/>
                </a:solidFill>
              </a:rPr>
              <a:t>----</a:t>
            </a:r>
          </a:p>
          <a:p>
            <a:pPr>
              <a:defRPr/>
            </a:pPr>
            <a:r>
              <a:rPr lang="en-GB" sz="1400" i="1" dirty="0">
                <a:solidFill>
                  <a:srgbClr val="002060"/>
                </a:solidFill>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346100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5315-3141-40F0-943D-F0731FC492C5}"/>
              </a:ext>
            </a:extLst>
          </p:cNvPr>
          <p:cNvSpPr txBox="1">
            <a:spLocks noGrp="1"/>
          </p:cNvSpPr>
          <p:nvPr>
            <p:ph type="title"/>
          </p:nvPr>
        </p:nvSpPr>
        <p:spPr/>
        <p:txBody>
          <a:bodyPr>
            <a:normAutofit fontScale="90000"/>
          </a:bodyPr>
          <a:lstStyle/>
          <a:p>
            <a:pPr lvl="0"/>
            <a:r>
              <a:rPr lang="hr-HR"/>
              <a:t>Erasmus+ Ka2 CBHE</a:t>
            </a:r>
          </a:p>
        </p:txBody>
      </p:sp>
      <p:sp>
        <p:nvSpPr>
          <p:cNvPr id="3" name="Content Placeholder 2">
            <a:extLst>
              <a:ext uri="{FF2B5EF4-FFF2-40B4-BE49-F238E27FC236}">
                <a16:creationId xmlns:a16="http://schemas.microsoft.com/office/drawing/2014/main" id="{40EF9A44-B145-4D30-8ADB-F1DF7D3CEF11}"/>
              </a:ext>
            </a:extLst>
          </p:cNvPr>
          <p:cNvSpPr txBox="1">
            <a:spLocks noGrp="1"/>
          </p:cNvSpPr>
          <p:nvPr>
            <p:ph idx="1"/>
          </p:nvPr>
        </p:nvSpPr>
        <p:spPr/>
        <p:txBody>
          <a:bodyPr>
            <a:normAutofit lnSpcReduction="10000"/>
          </a:bodyPr>
          <a:lstStyle/>
          <a:p>
            <a:pPr lvl="0"/>
            <a:r>
              <a:rPr lang="en-US" sz="2400" dirty="0"/>
              <a:t>Support the </a:t>
            </a:r>
            <a:r>
              <a:rPr lang="en-US" sz="2400" dirty="0" err="1"/>
              <a:t>modernisation</a:t>
            </a:r>
            <a:r>
              <a:rPr lang="en-US" sz="2400" dirty="0"/>
              <a:t>, accessibility and </a:t>
            </a:r>
            <a:r>
              <a:rPr lang="en-US" sz="2400" dirty="0" err="1"/>
              <a:t>internationalisation</a:t>
            </a:r>
            <a:r>
              <a:rPr lang="en-US" sz="2400" dirty="0"/>
              <a:t> of higher education in the Partner Countries;</a:t>
            </a:r>
          </a:p>
          <a:p>
            <a:pPr lvl="0"/>
            <a:r>
              <a:rPr lang="en-US" sz="2400" dirty="0"/>
              <a:t>Promote cooperation between </a:t>
            </a:r>
            <a:r>
              <a:rPr lang="en-US" sz="2400" dirty="0" err="1"/>
              <a:t>Programme</a:t>
            </a:r>
            <a:r>
              <a:rPr lang="en-US" sz="2400" dirty="0"/>
              <a:t> Countries and eligible Partner Countries (as well as among eligible Partner Countries themselves);</a:t>
            </a:r>
          </a:p>
          <a:p>
            <a:pPr lvl="0"/>
            <a:r>
              <a:rPr lang="en-US" sz="2400" dirty="0"/>
              <a:t>Promote voluntary convergence with EU developments in higher education;</a:t>
            </a:r>
          </a:p>
          <a:p>
            <a:pPr lvl="0"/>
            <a:r>
              <a:rPr lang="en-US" sz="2400" dirty="0"/>
              <a:t>Promote people-to-people contacts, intercultural awareness and understanding.</a:t>
            </a:r>
            <a:endParaRPr lang="hr-HR" sz="2400" dirty="0"/>
          </a:p>
          <a:p>
            <a:pPr lvl="0"/>
            <a:endParaRPr lang="hr-HR" sz="2400" dirty="0"/>
          </a:p>
          <a:p>
            <a:pPr lvl="0"/>
            <a:r>
              <a:rPr lang="en-US" sz="2400" dirty="0"/>
              <a:t>Capacity-building projects in the field of higher education are transnational cooperation projects, based on multilateral partnerships, primarily between higher education institutions from </a:t>
            </a:r>
            <a:r>
              <a:rPr lang="en-US" sz="2400" dirty="0" err="1"/>
              <a:t>Programme</a:t>
            </a:r>
            <a:r>
              <a:rPr lang="en-US" sz="2400" dirty="0"/>
              <a:t> and eligible Partner Countries.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8795-B83B-4BC4-912A-480F358F6CEB}"/>
              </a:ext>
            </a:extLst>
          </p:cNvPr>
          <p:cNvSpPr txBox="1">
            <a:spLocks noGrp="1"/>
          </p:cNvSpPr>
          <p:nvPr>
            <p:ph type="title"/>
          </p:nvPr>
        </p:nvSpPr>
        <p:spPr/>
        <p:txBody>
          <a:bodyPr>
            <a:normAutofit fontScale="90000"/>
          </a:bodyPr>
          <a:lstStyle/>
          <a:p>
            <a:pPr lvl="0"/>
            <a:r>
              <a:rPr lang="hr-HR"/>
              <a:t>Spatial information</a:t>
            </a:r>
          </a:p>
        </p:txBody>
      </p:sp>
      <p:sp>
        <p:nvSpPr>
          <p:cNvPr id="3" name="Content Placeholder 2">
            <a:extLst>
              <a:ext uri="{FF2B5EF4-FFF2-40B4-BE49-F238E27FC236}">
                <a16:creationId xmlns:a16="http://schemas.microsoft.com/office/drawing/2014/main" id="{A7369529-F3A2-4E3C-B01A-387FA26A342D}"/>
              </a:ext>
            </a:extLst>
          </p:cNvPr>
          <p:cNvSpPr txBox="1">
            <a:spLocks noGrp="1"/>
          </p:cNvSpPr>
          <p:nvPr>
            <p:ph idx="1"/>
          </p:nvPr>
        </p:nvSpPr>
        <p:spPr/>
        <p:txBody>
          <a:bodyPr/>
          <a:lstStyle/>
          <a:p>
            <a:pPr lvl="0"/>
            <a:r>
              <a:rPr lang="en-US" dirty="0"/>
              <a:t>Modern society is based on </a:t>
            </a:r>
            <a:br>
              <a:rPr lang="en-US" dirty="0"/>
            </a:br>
            <a:r>
              <a:rPr lang="en-US" dirty="0"/>
              <a:t>spatial information</a:t>
            </a:r>
          </a:p>
          <a:p>
            <a:pPr lvl="0"/>
            <a:r>
              <a:rPr lang="en-US" dirty="0"/>
              <a:t>Any form of management and</a:t>
            </a:r>
            <a:br>
              <a:rPr lang="en-US" dirty="0"/>
            </a:br>
            <a:r>
              <a:rPr lang="en-US" dirty="0"/>
              <a:t>government includes huge </a:t>
            </a:r>
            <a:br>
              <a:rPr lang="en-US" dirty="0"/>
            </a:br>
            <a:r>
              <a:rPr lang="en-US" dirty="0"/>
              <a:t>amount of spatial information</a:t>
            </a:r>
          </a:p>
          <a:p>
            <a:pPr lvl="0"/>
            <a:r>
              <a:rPr lang="en-US" dirty="0"/>
              <a:t>Globalization and technology</a:t>
            </a:r>
            <a:br>
              <a:rPr lang="en-US" dirty="0"/>
            </a:br>
            <a:r>
              <a:rPr lang="en-US" dirty="0"/>
              <a:t>revolution influence in similar</a:t>
            </a:r>
            <a:br>
              <a:rPr lang="en-US" dirty="0"/>
            </a:br>
            <a:r>
              <a:rPr lang="en-US" dirty="0"/>
              <a:t>way economy and citizens</a:t>
            </a:r>
          </a:p>
          <a:p>
            <a:pPr lvl="0"/>
            <a:r>
              <a:rPr lang="en-US" dirty="0"/>
              <a:t>We become dependent on spatial </a:t>
            </a:r>
            <a:r>
              <a:rPr lang="en-US" dirty="0" err="1"/>
              <a:t>infor</a:t>
            </a:r>
            <a:r>
              <a:rPr lang="hr-HR" dirty="0" err="1"/>
              <a:t>mation</a:t>
            </a:r>
            <a:r>
              <a:rPr lang="hr-HR" dirty="0"/>
              <a:t> ....</a:t>
            </a:r>
          </a:p>
          <a:p>
            <a:pPr lvl="0">
              <a:buNone/>
            </a:pPr>
            <a:endParaRPr lang="hr-HR" dirty="0"/>
          </a:p>
        </p:txBody>
      </p:sp>
      <p:pic>
        <p:nvPicPr>
          <p:cNvPr id="4" name="Picture 2" descr="Slikovni rezultat za need for spatial information">
            <a:extLst>
              <a:ext uri="{FF2B5EF4-FFF2-40B4-BE49-F238E27FC236}">
                <a16:creationId xmlns:a16="http://schemas.microsoft.com/office/drawing/2014/main" id="{8C8A29B0-B873-4CA4-85EE-919CF6031145}"/>
              </a:ext>
            </a:extLst>
          </p:cNvPr>
          <p:cNvPicPr>
            <a:picLocks noChangeAspect="1"/>
          </p:cNvPicPr>
          <p:nvPr/>
        </p:nvPicPr>
        <p:blipFill>
          <a:blip r:embed="rId2"/>
          <a:srcRect/>
          <a:stretch>
            <a:fillRect/>
          </a:stretch>
        </p:blipFill>
        <p:spPr>
          <a:xfrm>
            <a:off x="5937016" y="1484784"/>
            <a:ext cx="4988500" cy="33123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472B-ED9E-4D38-B470-A78E17130F06}"/>
              </a:ext>
            </a:extLst>
          </p:cNvPr>
          <p:cNvSpPr txBox="1">
            <a:spLocks noGrp="1"/>
          </p:cNvSpPr>
          <p:nvPr>
            <p:ph type="title"/>
          </p:nvPr>
        </p:nvSpPr>
        <p:spPr/>
        <p:txBody>
          <a:bodyPr>
            <a:normAutofit fontScale="90000"/>
          </a:bodyPr>
          <a:lstStyle/>
          <a:p>
            <a:pPr lvl="0"/>
            <a:r>
              <a:rPr lang="hr-HR" dirty="0"/>
              <a:t>SDI </a:t>
            </a:r>
            <a:r>
              <a:rPr lang="hr-HR" dirty="0" err="1"/>
              <a:t>concept</a:t>
            </a:r>
            <a:endParaRPr lang="hr-HR" dirty="0"/>
          </a:p>
        </p:txBody>
      </p:sp>
      <p:sp>
        <p:nvSpPr>
          <p:cNvPr id="3" name="Content Placeholder 2">
            <a:extLst>
              <a:ext uri="{FF2B5EF4-FFF2-40B4-BE49-F238E27FC236}">
                <a16:creationId xmlns:a16="http://schemas.microsoft.com/office/drawing/2014/main" id="{1C214EEC-4C20-4E1A-A4FB-7357513F9F2D}"/>
              </a:ext>
            </a:extLst>
          </p:cNvPr>
          <p:cNvSpPr txBox="1">
            <a:spLocks noGrp="1"/>
          </p:cNvSpPr>
          <p:nvPr>
            <p:ph idx="1"/>
          </p:nvPr>
        </p:nvSpPr>
        <p:spPr>
          <a:xfrm>
            <a:off x="838203" y="1981200"/>
            <a:ext cx="10515600" cy="4039593"/>
          </a:xfrm>
        </p:spPr>
        <p:txBody>
          <a:bodyPr>
            <a:normAutofit/>
          </a:bodyPr>
          <a:lstStyle/>
          <a:p>
            <a:pPr lvl="0"/>
            <a:r>
              <a:rPr lang="en-GB" dirty="0"/>
              <a:t>A Spatial Data Infrastructure (SDI) is a framework to share, discover and re-use spatial data among public authorities, the private sector and citizens. SDI’s are based on a “coordinated series of agreements on technology standards, institutional agreements, and policies” (Kuhn 2005) that unlock geospatial information resources for a wide range of application fields, for instance environmental monitoring and policy making, transportation planning, health care, physical planning, national security, etc. They are an integral part of the e-government movement and open data initiatives. </a:t>
            </a: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585F-C941-435F-A429-67B3FC6A87C9}"/>
              </a:ext>
            </a:extLst>
          </p:cNvPr>
          <p:cNvSpPr txBox="1">
            <a:spLocks noGrp="1"/>
          </p:cNvSpPr>
          <p:nvPr>
            <p:ph type="title"/>
          </p:nvPr>
        </p:nvSpPr>
        <p:spPr/>
        <p:txBody>
          <a:bodyPr>
            <a:normAutofit fontScale="90000"/>
          </a:bodyPr>
          <a:lstStyle/>
          <a:p>
            <a:pPr lvl="0"/>
            <a:r>
              <a:rPr lang="hr-HR"/>
              <a:t>SDI is much more</a:t>
            </a:r>
          </a:p>
        </p:txBody>
      </p:sp>
      <p:sp>
        <p:nvSpPr>
          <p:cNvPr id="3" name="Content Placeholder 2">
            <a:extLst>
              <a:ext uri="{FF2B5EF4-FFF2-40B4-BE49-F238E27FC236}">
                <a16:creationId xmlns:a16="http://schemas.microsoft.com/office/drawing/2014/main" id="{88692769-6C2E-48C1-BD65-9D069888E22A}"/>
              </a:ext>
            </a:extLst>
          </p:cNvPr>
          <p:cNvSpPr txBox="1">
            <a:spLocks noGrp="1"/>
          </p:cNvSpPr>
          <p:nvPr>
            <p:ph idx="1"/>
          </p:nvPr>
        </p:nvSpPr>
        <p:spPr>
          <a:xfrm>
            <a:off x="407365" y="1825627"/>
            <a:ext cx="10946437" cy="4351336"/>
          </a:xfrm>
        </p:spPr>
        <p:txBody>
          <a:bodyPr/>
          <a:lstStyle/>
          <a:p>
            <a:pPr lvl="0">
              <a:buNone/>
            </a:pPr>
            <a:endParaRPr lang="hr-HR" sz="3200"/>
          </a:p>
          <a:p>
            <a:pPr lvl="0"/>
            <a:endParaRPr lang="hr-HR" sz="2400"/>
          </a:p>
          <a:p>
            <a:pPr lvl="0"/>
            <a:r>
              <a:rPr lang="hr-HR" sz="2400"/>
              <a:t>                  </a:t>
            </a:r>
          </a:p>
          <a:p>
            <a:pPr lvl="0"/>
            <a:endParaRPr lang="hr-HR" sz="2400"/>
          </a:p>
          <a:p>
            <a:pPr lvl="0"/>
            <a:r>
              <a:rPr lang="hr-HR" sz="2400"/>
              <a:t>                                                                          </a:t>
            </a:r>
            <a:r>
              <a:rPr lang="hr-HR" sz="2200"/>
              <a:t>Precise farming</a:t>
            </a:r>
          </a:p>
          <a:p>
            <a:pPr lvl="0">
              <a:buNone/>
            </a:pPr>
            <a:r>
              <a:rPr lang="hr-HR" sz="2200"/>
              <a:t>Smart environment</a:t>
            </a:r>
          </a:p>
          <a:p>
            <a:pPr lvl="0">
              <a:buNone/>
            </a:pPr>
            <a:r>
              <a:rPr lang="hr-HR" sz="2200"/>
              <a:t>																				                 Smart cities</a:t>
            </a:r>
          </a:p>
          <a:p>
            <a:pPr lvl="0">
              <a:buNone/>
            </a:pPr>
            <a:r>
              <a:rPr lang="hr-HR" sz="2200"/>
              <a:t>                                    Intelligent transportation</a:t>
            </a:r>
          </a:p>
        </p:txBody>
      </p:sp>
      <p:pic>
        <p:nvPicPr>
          <p:cNvPr id="4" name="Picture 2" descr="Slikovni rezultat za smart environment">
            <a:extLst>
              <a:ext uri="{FF2B5EF4-FFF2-40B4-BE49-F238E27FC236}">
                <a16:creationId xmlns:a16="http://schemas.microsoft.com/office/drawing/2014/main" id="{40589991-99E2-46FA-A3EF-5864230601BE}"/>
              </a:ext>
            </a:extLst>
          </p:cNvPr>
          <p:cNvPicPr>
            <a:picLocks noChangeAspect="1"/>
          </p:cNvPicPr>
          <p:nvPr/>
        </p:nvPicPr>
        <p:blipFill>
          <a:blip r:embed="rId2"/>
          <a:srcRect/>
          <a:stretch>
            <a:fillRect/>
          </a:stretch>
        </p:blipFill>
        <p:spPr>
          <a:xfrm>
            <a:off x="407365" y="1988838"/>
            <a:ext cx="2601952" cy="2160242"/>
          </a:xfrm>
          <a:prstGeom prst="rect">
            <a:avLst/>
          </a:prstGeom>
          <a:noFill/>
          <a:ln>
            <a:noFill/>
          </a:ln>
        </p:spPr>
      </p:pic>
      <p:pic>
        <p:nvPicPr>
          <p:cNvPr id="5" name="Picture 4" descr="Slikovni rezultat za intelligent transport">
            <a:extLst>
              <a:ext uri="{FF2B5EF4-FFF2-40B4-BE49-F238E27FC236}">
                <a16:creationId xmlns:a16="http://schemas.microsoft.com/office/drawing/2014/main" id="{7B2B08C9-CA18-46E3-9B83-54E77399A4A1}"/>
              </a:ext>
            </a:extLst>
          </p:cNvPr>
          <p:cNvPicPr>
            <a:picLocks noChangeAspect="1"/>
          </p:cNvPicPr>
          <p:nvPr/>
        </p:nvPicPr>
        <p:blipFill>
          <a:blip r:embed="rId3"/>
          <a:srcRect/>
          <a:stretch>
            <a:fillRect/>
          </a:stretch>
        </p:blipFill>
        <p:spPr>
          <a:xfrm>
            <a:off x="2783634" y="3284982"/>
            <a:ext cx="2880323" cy="1950515"/>
          </a:xfrm>
          <a:prstGeom prst="rect">
            <a:avLst/>
          </a:prstGeom>
          <a:noFill/>
          <a:ln>
            <a:noFill/>
          </a:ln>
        </p:spPr>
      </p:pic>
      <p:pic>
        <p:nvPicPr>
          <p:cNvPr id="6" name="Picture 8" descr="Slikovni rezultat za smart cities">
            <a:extLst>
              <a:ext uri="{FF2B5EF4-FFF2-40B4-BE49-F238E27FC236}">
                <a16:creationId xmlns:a16="http://schemas.microsoft.com/office/drawing/2014/main" id="{2558E537-F11D-42BB-8570-12FEA7F79D51}"/>
              </a:ext>
            </a:extLst>
          </p:cNvPr>
          <p:cNvPicPr>
            <a:picLocks noChangeAspect="1"/>
          </p:cNvPicPr>
          <p:nvPr/>
        </p:nvPicPr>
        <p:blipFill>
          <a:blip r:embed="rId4"/>
          <a:srcRect/>
          <a:stretch>
            <a:fillRect/>
          </a:stretch>
        </p:blipFill>
        <p:spPr>
          <a:xfrm>
            <a:off x="7680173" y="2780928"/>
            <a:ext cx="4175699" cy="2093390"/>
          </a:xfrm>
          <a:prstGeom prst="rect">
            <a:avLst/>
          </a:prstGeom>
          <a:noFill/>
          <a:ln>
            <a:noFill/>
          </a:ln>
        </p:spPr>
      </p:pic>
      <p:pic>
        <p:nvPicPr>
          <p:cNvPr id="7" name="Picture 6" descr="Slikovni rezultat za intelligent farming">
            <a:extLst>
              <a:ext uri="{FF2B5EF4-FFF2-40B4-BE49-F238E27FC236}">
                <a16:creationId xmlns:a16="http://schemas.microsoft.com/office/drawing/2014/main" id="{5BC62E1F-D0EC-4BE8-9C5E-BD815393831F}"/>
              </a:ext>
            </a:extLst>
          </p:cNvPr>
          <p:cNvPicPr>
            <a:picLocks noChangeAspect="1"/>
          </p:cNvPicPr>
          <p:nvPr/>
        </p:nvPicPr>
        <p:blipFill>
          <a:blip r:embed="rId5"/>
          <a:srcRect/>
          <a:stretch>
            <a:fillRect/>
          </a:stretch>
        </p:blipFill>
        <p:spPr>
          <a:xfrm>
            <a:off x="5663949" y="4221089"/>
            <a:ext cx="2873383" cy="17301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03D3-E68E-45B7-AE64-6AA06DCAD7DC}"/>
              </a:ext>
            </a:extLst>
          </p:cNvPr>
          <p:cNvSpPr txBox="1">
            <a:spLocks noGrp="1"/>
          </p:cNvSpPr>
          <p:nvPr>
            <p:ph type="title"/>
          </p:nvPr>
        </p:nvSpPr>
        <p:spPr/>
        <p:txBody>
          <a:bodyPr>
            <a:normAutofit fontScale="90000"/>
          </a:bodyPr>
          <a:lstStyle/>
          <a:p>
            <a:pPr lvl="0"/>
            <a:r>
              <a:rPr lang="hr-HR" dirty="0"/>
              <a:t>BESTSDI </a:t>
            </a:r>
            <a:r>
              <a:rPr lang="hr-HR" dirty="0" err="1"/>
              <a:t>project</a:t>
            </a:r>
            <a:endParaRPr lang="hr-HR" dirty="0"/>
          </a:p>
        </p:txBody>
      </p:sp>
      <p:sp>
        <p:nvSpPr>
          <p:cNvPr id="3" name="Content Placeholder 2">
            <a:extLst>
              <a:ext uri="{FF2B5EF4-FFF2-40B4-BE49-F238E27FC236}">
                <a16:creationId xmlns:a16="http://schemas.microsoft.com/office/drawing/2014/main" id="{F3EFCD2B-EC63-4AC2-A8E7-AD731D602008}"/>
              </a:ext>
            </a:extLst>
          </p:cNvPr>
          <p:cNvSpPr txBox="1">
            <a:spLocks noGrp="1"/>
          </p:cNvSpPr>
          <p:nvPr>
            <p:ph idx="1"/>
          </p:nvPr>
        </p:nvSpPr>
        <p:spPr>
          <a:xfrm>
            <a:off x="838203" y="1706252"/>
            <a:ext cx="10515600" cy="4514521"/>
          </a:xfrm>
        </p:spPr>
        <p:txBody>
          <a:bodyPr>
            <a:normAutofit fontScale="92500" lnSpcReduction="20000"/>
          </a:bodyPr>
          <a:lstStyle/>
          <a:p>
            <a:pPr lvl="0"/>
            <a:r>
              <a:rPr lang="hr-HR" dirty="0" err="1"/>
              <a:t>Application</a:t>
            </a:r>
            <a:r>
              <a:rPr lang="hr-HR" dirty="0"/>
              <a:t> </a:t>
            </a:r>
            <a:r>
              <a:rPr lang="hr-HR" dirty="0" err="1"/>
              <a:t>submitted</a:t>
            </a:r>
            <a:r>
              <a:rPr lang="hr-HR" dirty="0"/>
              <a:t>: 08.02.2016.</a:t>
            </a:r>
          </a:p>
          <a:p>
            <a:pPr lvl="0"/>
            <a:r>
              <a:rPr lang="hr-HR" dirty="0"/>
              <a:t>Project </a:t>
            </a:r>
            <a:r>
              <a:rPr lang="hr-HR" dirty="0" err="1"/>
              <a:t>launched</a:t>
            </a:r>
            <a:r>
              <a:rPr lang="hr-HR" dirty="0"/>
              <a:t>: 15.10.2016.</a:t>
            </a:r>
          </a:p>
          <a:p>
            <a:pPr lvl="0"/>
            <a:r>
              <a:rPr lang="hr-HR" dirty="0"/>
              <a:t>Project </a:t>
            </a:r>
            <a:r>
              <a:rPr lang="hr-HR" dirty="0" err="1"/>
              <a:t>closure</a:t>
            </a:r>
            <a:r>
              <a:rPr lang="hr-HR" dirty="0"/>
              <a:t>: 14.10.2019.</a:t>
            </a:r>
          </a:p>
          <a:p>
            <a:pPr marL="0" lvl="0" indent="0">
              <a:buNone/>
            </a:pPr>
            <a:endParaRPr lang="hr-HR" dirty="0"/>
          </a:p>
          <a:p>
            <a:pPr lvl="0"/>
            <a:r>
              <a:rPr lang="hr-HR" dirty="0"/>
              <a:t>Project </a:t>
            </a:r>
            <a:r>
              <a:rPr lang="hr-HR" dirty="0" err="1"/>
              <a:t>coordinator</a:t>
            </a:r>
            <a:r>
              <a:rPr lang="hr-HR" dirty="0"/>
              <a:t>:</a:t>
            </a:r>
          </a:p>
          <a:p>
            <a:pPr lvl="1"/>
            <a:r>
              <a:rPr lang="hr-HR" sz="2600" dirty="0"/>
              <a:t>University of Zagreb, Croatia</a:t>
            </a:r>
          </a:p>
          <a:p>
            <a:pPr lvl="0">
              <a:buNone/>
            </a:pPr>
            <a:endParaRPr lang="hr-HR" sz="2200" dirty="0"/>
          </a:p>
          <a:p>
            <a:pPr lvl="0"/>
            <a:r>
              <a:rPr lang="hr-HR" dirty="0"/>
              <a:t>Program </a:t>
            </a:r>
            <a:r>
              <a:rPr lang="hr-HR" dirty="0" err="1"/>
              <a:t>country</a:t>
            </a:r>
            <a:r>
              <a:rPr lang="hr-HR" dirty="0"/>
              <a:t> </a:t>
            </a:r>
            <a:r>
              <a:rPr lang="hr-HR" dirty="0" err="1"/>
              <a:t>partners</a:t>
            </a:r>
            <a:r>
              <a:rPr lang="hr-HR" dirty="0"/>
              <a:t>:</a:t>
            </a:r>
          </a:p>
          <a:p>
            <a:pPr lvl="1"/>
            <a:r>
              <a:rPr lang="en-GB" sz="2600" dirty="0"/>
              <a:t>Catholic University of Le</a:t>
            </a:r>
            <a:r>
              <a:rPr lang="hr-HR" sz="2600" dirty="0" err="1"/>
              <a:t>uv</a:t>
            </a:r>
            <a:r>
              <a:rPr lang="en-GB" sz="2600" dirty="0" err="1"/>
              <a:t>en</a:t>
            </a:r>
            <a:r>
              <a:rPr lang="hr-HR" sz="2600" dirty="0"/>
              <a:t>, </a:t>
            </a:r>
            <a:r>
              <a:rPr lang="hr-HR" sz="2600" dirty="0" err="1"/>
              <a:t>Belgium</a:t>
            </a:r>
            <a:endParaRPr lang="hr-HR" sz="2600" dirty="0"/>
          </a:p>
          <a:p>
            <a:pPr lvl="1"/>
            <a:r>
              <a:rPr lang="en-GB" sz="2600" dirty="0"/>
              <a:t>University of Split</a:t>
            </a:r>
            <a:r>
              <a:rPr lang="hr-HR" sz="2600" dirty="0"/>
              <a:t>, C</a:t>
            </a:r>
            <a:r>
              <a:rPr lang="en-GB" sz="2600" dirty="0" err="1"/>
              <a:t>roatia</a:t>
            </a:r>
            <a:endParaRPr lang="hr-HR" sz="2600" dirty="0"/>
          </a:p>
          <a:p>
            <a:pPr lvl="1"/>
            <a:r>
              <a:rPr lang="en-GB" sz="2600" dirty="0"/>
              <a:t>Ss. Cyril and Methodius University in Skopje</a:t>
            </a:r>
            <a:r>
              <a:rPr lang="hr-HR" sz="2600" dirty="0"/>
              <a:t>, N. </a:t>
            </a:r>
            <a:r>
              <a:rPr lang="hr-HR" sz="2600" dirty="0" err="1"/>
              <a:t>Macedonia</a:t>
            </a:r>
            <a:endParaRPr lang="hr-HR" sz="2600" dirty="0"/>
          </a:p>
          <a:p>
            <a:pPr lvl="1"/>
            <a:r>
              <a:rPr lang="hr-HR" sz="2600" dirty="0"/>
              <a:t>B</a:t>
            </a:r>
            <a:r>
              <a:rPr lang="en-GB" sz="2600" dirty="0" err="1"/>
              <a:t>ochum</a:t>
            </a:r>
            <a:r>
              <a:rPr lang="en-GB" sz="2600" dirty="0"/>
              <a:t> University of Applied Sciences</a:t>
            </a:r>
            <a:r>
              <a:rPr lang="hr-HR" sz="2600" dirty="0"/>
              <a:t>, </a:t>
            </a:r>
            <a:r>
              <a:rPr lang="hr-HR" sz="2600" dirty="0" err="1"/>
              <a:t>Germany</a:t>
            </a:r>
            <a:endParaRPr lang="hr-HR" sz="2600" dirty="0"/>
          </a:p>
          <a:p>
            <a:pPr lvl="0"/>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F7C3-8628-4FB4-9D37-6131922D82BD}"/>
              </a:ext>
            </a:extLst>
          </p:cNvPr>
          <p:cNvSpPr txBox="1">
            <a:spLocks noGrp="1"/>
          </p:cNvSpPr>
          <p:nvPr>
            <p:ph type="title"/>
          </p:nvPr>
        </p:nvSpPr>
        <p:spPr/>
        <p:txBody>
          <a:bodyPr>
            <a:normAutofit fontScale="90000"/>
          </a:bodyPr>
          <a:lstStyle/>
          <a:p>
            <a:pPr lvl="0"/>
            <a:r>
              <a:rPr lang="hr-HR"/>
              <a:t>BESTSDI partners</a:t>
            </a:r>
          </a:p>
        </p:txBody>
      </p:sp>
      <p:sp>
        <p:nvSpPr>
          <p:cNvPr id="3" name="Content Placeholder 2">
            <a:extLst>
              <a:ext uri="{FF2B5EF4-FFF2-40B4-BE49-F238E27FC236}">
                <a16:creationId xmlns:a16="http://schemas.microsoft.com/office/drawing/2014/main" id="{2159D723-66C9-4F06-BF3B-99738342B87A}"/>
              </a:ext>
            </a:extLst>
          </p:cNvPr>
          <p:cNvSpPr txBox="1">
            <a:spLocks noGrp="1"/>
          </p:cNvSpPr>
          <p:nvPr>
            <p:ph idx="1"/>
          </p:nvPr>
        </p:nvSpPr>
        <p:spPr>
          <a:xfrm>
            <a:off x="838203" y="1706252"/>
            <a:ext cx="10515600" cy="4514521"/>
          </a:xfrm>
        </p:spPr>
        <p:txBody>
          <a:bodyPr>
            <a:normAutofit lnSpcReduction="10000"/>
          </a:bodyPr>
          <a:lstStyle/>
          <a:p>
            <a:pPr lvl="0"/>
            <a:r>
              <a:rPr lang="hr-HR" dirty="0"/>
              <a:t>Partner </a:t>
            </a:r>
            <a:r>
              <a:rPr lang="hr-HR" dirty="0" err="1"/>
              <a:t>country</a:t>
            </a:r>
            <a:r>
              <a:rPr lang="hr-HR" dirty="0"/>
              <a:t> </a:t>
            </a:r>
            <a:r>
              <a:rPr lang="hr-HR" dirty="0" err="1"/>
              <a:t>partners</a:t>
            </a:r>
            <a:r>
              <a:rPr lang="hr-HR" dirty="0"/>
              <a:t>:</a:t>
            </a:r>
          </a:p>
          <a:p>
            <a:pPr lvl="1"/>
            <a:r>
              <a:rPr lang="en-GB" dirty="0"/>
              <a:t>Polytechnic University of Tirana</a:t>
            </a:r>
            <a:r>
              <a:rPr lang="hr-HR" dirty="0"/>
              <a:t>, </a:t>
            </a:r>
            <a:r>
              <a:rPr lang="en-GB" dirty="0"/>
              <a:t>Albania</a:t>
            </a:r>
            <a:endParaRPr lang="hr-HR" dirty="0"/>
          </a:p>
          <a:p>
            <a:pPr lvl="1"/>
            <a:r>
              <a:rPr lang="en-GB" dirty="0"/>
              <a:t>Agricultural University of Tirana</a:t>
            </a:r>
            <a:r>
              <a:rPr lang="hr-HR" dirty="0"/>
              <a:t>, </a:t>
            </a:r>
            <a:r>
              <a:rPr lang="en-GB" dirty="0"/>
              <a:t>Albania</a:t>
            </a:r>
            <a:endParaRPr lang="hr-HR" dirty="0"/>
          </a:p>
          <a:p>
            <a:pPr lvl="1"/>
            <a:r>
              <a:rPr lang="en-GB" dirty="0"/>
              <a:t>University of Banja Luka</a:t>
            </a:r>
            <a:r>
              <a:rPr lang="hr-HR" dirty="0"/>
              <a:t>, </a:t>
            </a:r>
            <a:r>
              <a:rPr lang="en-GB" dirty="0"/>
              <a:t>Bosnia and </a:t>
            </a:r>
            <a:r>
              <a:rPr lang="hr-HR" dirty="0"/>
              <a:t>H</a:t>
            </a:r>
            <a:r>
              <a:rPr lang="en-GB" dirty="0" err="1"/>
              <a:t>erzegovina</a:t>
            </a:r>
            <a:endParaRPr lang="hr-HR" dirty="0"/>
          </a:p>
          <a:p>
            <a:pPr lvl="1"/>
            <a:r>
              <a:rPr lang="en-GB" dirty="0"/>
              <a:t>University of Mostar</a:t>
            </a:r>
            <a:r>
              <a:rPr lang="hr-HR" dirty="0"/>
              <a:t>, </a:t>
            </a:r>
            <a:r>
              <a:rPr lang="en-GB" dirty="0"/>
              <a:t>Bosnia and Herzegovina</a:t>
            </a:r>
            <a:endParaRPr lang="hr-HR" dirty="0"/>
          </a:p>
          <a:p>
            <a:pPr lvl="1"/>
            <a:r>
              <a:rPr lang="en-GB" dirty="0"/>
              <a:t>University of Sarajevo</a:t>
            </a:r>
            <a:r>
              <a:rPr lang="hr-HR" dirty="0"/>
              <a:t>, Bo</a:t>
            </a:r>
            <a:r>
              <a:rPr lang="en-GB" dirty="0" err="1"/>
              <a:t>snia</a:t>
            </a:r>
            <a:r>
              <a:rPr lang="en-GB" dirty="0"/>
              <a:t> and Herzegovina</a:t>
            </a:r>
            <a:endParaRPr lang="hr-HR" dirty="0"/>
          </a:p>
          <a:p>
            <a:pPr lvl="1"/>
            <a:r>
              <a:rPr lang="en-GB" dirty="0"/>
              <a:t>University of Tuzla</a:t>
            </a:r>
            <a:r>
              <a:rPr lang="hr-HR" dirty="0"/>
              <a:t>, B</a:t>
            </a:r>
            <a:r>
              <a:rPr lang="en-GB" dirty="0" err="1"/>
              <a:t>osnia</a:t>
            </a:r>
            <a:r>
              <a:rPr lang="en-GB" dirty="0"/>
              <a:t> and Herzegovina </a:t>
            </a:r>
            <a:endParaRPr lang="hr-HR" dirty="0"/>
          </a:p>
          <a:p>
            <a:pPr lvl="1"/>
            <a:r>
              <a:rPr lang="en-GB" dirty="0"/>
              <a:t>University for Business and Technology – UBT</a:t>
            </a:r>
            <a:r>
              <a:rPr lang="hr-HR" dirty="0"/>
              <a:t>, </a:t>
            </a:r>
            <a:r>
              <a:rPr lang="hr-HR" dirty="0" err="1"/>
              <a:t>Pristina</a:t>
            </a:r>
            <a:r>
              <a:rPr lang="hr-HR" dirty="0"/>
              <a:t>, Kosovo</a:t>
            </a:r>
          </a:p>
          <a:p>
            <a:pPr lvl="1"/>
            <a:r>
              <a:rPr lang="en-GB" dirty="0" err="1"/>
              <a:t>Unviersity</a:t>
            </a:r>
            <a:r>
              <a:rPr lang="en-GB" dirty="0"/>
              <a:t> of Montenegro</a:t>
            </a:r>
            <a:r>
              <a:rPr lang="hr-HR" dirty="0"/>
              <a:t>, </a:t>
            </a:r>
            <a:r>
              <a:rPr lang="en-GB" dirty="0"/>
              <a:t>Montenegro</a:t>
            </a:r>
            <a:endParaRPr lang="hr-HR" dirty="0"/>
          </a:p>
          <a:p>
            <a:pPr lvl="1"/>
            <a:r>
              <a:rPr lang="en-GB" dirty="0"/>
              <a:t>University of Belgrade</a:t>
            </a:r>
            <a:r>
              <a:rPr lang="hr-HR" dirty="0"/>
              <a:t>, </a:t>
            </a:r>
            <a:r>
              <a:rPr lang="en-GB" dirty="0"/>
              <a:t>Serbia</a:t>
            </a:r>
            <a:endParaRPr lang="hr-HR" dirty="0"/>
          </a:p>
          <a:p>
            <a:pPr lvl="1"/>
            <a:r>
              <a:rPr lang="en-GB" dirty="0"/>
              <a:t>University of Novi Sad</a:t>
            </a:r>
            <a:r>
              <a:rPr lang="hr-HR" dirty="0"/>
              <a:t>, </a:t>
            </a:r>
            <a:r>
              <a:rPr lang="en-GB" dirty="0"/>
              <a:t>Serbia</a:t>
            </a:r>
            <a:endParaRPr lang="hr-HR" dirty="0"/>
          </a:p>
          <a:p>
            <a:pPr lvl="1"/>
            <a:r>
              <a:rPr lang="en-GB" dirty="0"/>
              <a:t>University of “</a:t>
            </a:r>
            <a:r>
              <a:rPr lang="en-GB" dirty="0" err="1"/>
              <a:t>Ukshin</a:t>
            </a:r>
            <a:r>
              <a:rPr lang="en-GB" dirty="0"/>
              <a:t> </a:t>
            </a:r>
            <a:r>
              <a:rPr lang="en-GB" dirty="0" err="1"/>
              <a:t>Hoti</a:t>
            </a:r>
            <a:r>
              <a:rPr lang="en-GB" dirty="0"/>
              <a:t>” in Prizren</a:t>
            </a:r>
            <a:r>
              <a:rPr lang="hr-HR" dirty="0"/>
              <a:t>, </a:t>
            </a:r>
            <a:r>
              <a:rPr lang="en-GB" dirty="0"/>
              <a:t>Kosovo</a:t>
            </a:r>
            <a:endParaRPr lang="hr-HR" dirty="0"/>
          </a:p>
          <a:p>
            <a:pPr lvl="0"/>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A7D2-CF31-476E-B08F-3D9DFB6EFFD9}"/>
              </a:ext>
            </a:extLst>
          </p:cNvPr>
          <p:cNvSpPr txBox="1">
            <a:spLocks noGrp="1"/>
          </p:cNvSpPr>
          <p:nvPr>
            <p:ph type="title"/>
          </p:nvPr>
        </p:nvSpPr>
        <p:spPr/>
        <p:txBody>
          <a:bodyPr>
            <a:normAutofit fontScale="90000"/>
          </a:bodyPr>
          <a:lstStyle/>
          <a:p>
            <a:pPr lvl="0"/>
            <a:r>
              <a:rPr lang="hr-HR"/>
              <a:t>BESTSDI partners</a:t>
            </a:r>
          </a:p>
        </p:txBody>
      </p:sp>
      <p:sp>
        <p:nvSpPr>
          <p:cNvPr id="3" name="Content Placeholder 2">
            <a:extLst>
              <a:ext uri="{FF2B5EF4-FFF2-40B4-BE49-F238E27FC236}">
                <a16:creationId xmlns:a16="http://schemas.microsoft.com/office/drawing/2014/main" id="{23722246-C473-4086-A1F1-8ED327B06F67}"/>
              </a:ext>
            </a:extLst>
          </p:cNvPr>
          <p:cNvSpPr txBox="1">
            <a:spLocks noGrp="1"/>
          </p:cNvSpPr>
          <p:nvPr>
            <p:ph idx="1"/>
          </p:nvPr>
        </p:nvSpPr>
        <p:spPr/>
        <p:txBody>
          <a:bodyPr/>
          <a:lstStyle/>
          <a:p>
            <a:pPr lvl="0"/>
            <a:r>
              <a:rPr lang="en-US" dirty="0"/>
              <a:t>Associated partners</a:t>
            </a:r>
            <a:r>
              <a:rPr lang="hr-HR" dirty="0"/>
              <a:t>:</a:t>
            </a:r>
          </a:p>
          <a:p>
            <a:pPr lvl="1"/>
            <a:r>
              <a:rPr lang="en-GB" dirty="0"/>
              <a:t>Republic Administration for Geodetic and Property Affairs of </a:t>
            </a:r>
            <a:r>
              <a:rPr lang="en-GB" dirty="0" err="1"/>
              <a:t>Republ</a:t>
            </a:r>
            <a:r>
              <a:rPr lang="hr-HR" dirty="0" err="1"/>
              <a:t>ic</a:t>
            </a:r>
            <a:r>
              <a:rPr lang="hr-HR" dirty="0"/>
              <a:t> of </a:t>
            </a:r>
            <a:r>
              <a:rPr lang="en-GB" dirty="0"/>
              <a:t> Srpska</a:t>
            </a:r>
            <a:r>
              <a:rPr lang="hr-HR" dirty="0"/>
              <a:t>, Bosnia and Herzegovina</a:t>
            </a:r>
          </a:p>
          <a:p>
            <a:pPr lvl="1"/>
            <a:r>
              <a:rPr lang="hr-HR" dirty="0" err="1"/>
              <a:t>Federal</a:t>
            </a:r>
            <a:r>
              <a:rPr lang="en-GB" dirty="0"/>
              <a:t> Administration for Geodetic and Property Affairs of </a:t>
            </a:r>
            <a:r>
              <a:rPr lang="hr-HR" dirty="0" err="1"/>
              <a:t>Federation</a:t>
            </a:r>
            <a:r>
              <a:rPr lang="hr-HR" dirty="0"/>
              <a:t> of Bosnia and Herzegovina, Bosnia and Herzegovina</a:t>
            </a:r>
          </a:p>
          <a:p>
            <a:pPr lvl="1"/>
            <a:r>
              <a:rPr lang="en-GB" dirty="0"/>
              <a:t>Agency for Real Estate Cadastre</a:t>
            </a:r>
            <a:r>
              <a:rPr lang="hr-HR" dirty="0"/>
              <a:t>, N. </a:t>
            </a:r>
            <a:r>
              <a:rPr lang="hr-HR" dirty="0" err="1"/>
              <a:t>Macedonia</a:t>
            </a:r>
            <a:endParaRPr lang="hr-HR" dirty="0"/>
          </a:p>
          <a:p>
            <a:pPr lvl="0"/>
            <a:endParaRPr lang="hr-HR" dirty="0"/>
          </a:p>
          <a:p>
            <a:pPr lvl="0"/>
            <a:r>
              <a:rPr lang="hr-HR" dirty="0"/>
              <a:t>Sub-</a:t>
            </a:r>
            <a:r>
              <a:rPr lang="hr-HR" dirty="0" err="1"/>
              <a:t>contractors</a:t>
            </a:r>
            <a:r>
              <a:rPr lang="hr-HR" dirty="0"/>
              <a:t>:</a:t>
            </a:r>
          </a:p>
          <a:p>
            <a:pPr lvl="1"/>
            <a:r>
              <a:rPr lang="hr-HR" dirty="0" err="1"/>
              <a:t>Lantmäteriet</a:t>
            </a:r>
            <a:r>
              <a:rPr lang="hr-HR" dirty="0"/>
              <a:t>, </a:t>
            </a:r>
            <a:r>
              <a:rPr lang="hr-HR" dirty="0" err="1"/>
              <a:t>Sweden</a:t>
            </a:r>
            <a:endParaRPr lang="hr-HR" dirty="0"/>
          </a:p>
          <a:p>
            <a:pPr lvl="1"/>
            <a:r>
              <a:rPr lang="hr-HR" dirty="0" err="1"/>
              <a:t>Novogit</a:t>
            </a:r>
            <a:r>
              <a:rPr lang="hr-HR" dirty="0"/>
              <a:t>, </a:t>
            </a:r>
            <a:r>
              <a:rPr lang="hr-HR" dirty="0" err="1"/>
              <a:t>Sweden</a:t>
            </a:r>
            <a:endParaRPr lang="hr-HR" dirty="0"/>
          </a:p>
          <a:p>
            <a:pPr lvl="1"/>
            <a:endParaRPr lang="hr-HR" dirty="0"/>
          </a:p>
        </p:txBody>
      </p:sp>
    </p:spTree>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BESTSDI-template</Template>
  <TotalTime>2325</TotalTime>
  <Words>1196</Words>
  <Application>Microsoft Office PowerPoint</Application>
  <PresentationFormat>Široki zaslon</PresentationFormat>
  <Paragraphs>123</Paragraphs>
  <Slides>21</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21</vt:i4>
      </vt:variant>
    </vt:vector>
  </HeadingPairs>
  <TitlesOfParts>
    <vt:vector size="25" baseType="lpstr">
      <vt:lpstr>Arial</vt:lpstr>
      <vt:lpstr>Calibri</vt:lpstr>
      <vt:lpstr>Symbol</vt:lpstr>
      <vt:lpstr>Tema sustava Office</vt:lpstr>
      <vt:lpstr>BESTSDI project – overview and outcomes</vt:lpstr>
      <vt:lpstr>Erasmus+                      https://ec.europa.eu/programmes/erasmus-plus/</vt:lpstr>
      <vt:lpstr>Erasmus+ Ka2 CBHE</vt:lpstr>
      <vt:lpstr>Spatial information</vt:lpstr>
      <vt:lpstr>SDI concept</vt:lpstr>
      <vt:lpstr>SDI is much more</vt:lpstr>
      <vt:lpstr>BESTSDI project</vt:lpstr>
      <vt:lpstr>BESTSDI partners</vt:lpstr>
      <vt:lpstr>BESTSDI partners</vt:lpstr>
      <vt:lpstr>BESTSDI objectives</vt:lpstr>
      <vt:lpstr>BESTSDI objectives</vt:lpstr>
      <vt:lpstr>BESTSDI objectives</vt:lpstr>
      <vt:lpstr>BESTSDI management organigram</vt:lpstr>
      <vt:lpstr>BESTSDI project activities</vt:lpstr>
      <vt:lpstr>BESTSDI expected results</vt:lpstr>
      <vt:lpstr>BESTSDI achieved results</vt:lpstr>
      <vt:lpstr>BESTSDI achieved results</vt:lpstr>
      <vt:lpstr>BESTSDI achieved results</vt:lpstr>
      <vt:lpstr>BESTSDI additional benefits</vt:lpstr>
      <vt:lpstr>Instead of 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Vesna Poslončec Petrić</dc:creator>
  <cp:lastModifiedBy>Željko Bačić</cp:lastModifiedBy>
  <cp:revision>35</cp:revision>
  <dcterms:created xsi:type="dcterms:W3CDTF">2017-03-05T18:51:32Z</dcterms:created>
  <dcterms:modified xsi:type="dcterms:W3CDTF">2019-09-03T21:50:02Z</dcterms:modified>
</cp:coreProperties>
</file>